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7" r:id="rId2"/>
    <p:sldId id="281" r:id="rId3"/>
    <p:sldId id="376" r:id="rId4"/>
    <p:sldId id="394" r:id="rId5"/>
    <p:sldId id="395" r:id="rId6"/>
    <p:sldId id="397" r:id="rId7"/>
    <p:sldId id="392" r:id="rId8"/>
    <p:sldId id="400" r:id="rId9"/>
    <p:sldId id="398" r:id="rId10"/>
    <p:sldId id="374" r:id="rId11"/>
    <p:sldId id="399" r:id="rId12"/>
    <p:sldId id="358" r:id="rId13"/>
    <p:sldId id="388" r:id="rId14"/>
    <p:sldId id="377" r:id="rId15"/>
    <p:sldId id="368" r:id="rId16"/>
    <p:sldId id="378" r:id="rId17"/>
    <p:sldId id="379" r:id="rId18"/>
    <p:sldId id="380" r:id="rId19"/>
    <p:sldId id="381" r:id="rId20"/>
    <p:sldId id="382" r:id="rId21"/>
    <p:sldId id="366" r:id="rId22"/>
    <p:sldId id="375" r:id="rId23"/>
    <p:sldId id="432" r:id="rId24"/>
    <p:sldId id="431" r:id="rId25"/>
    <p:sldId id="367" r:id="rId26"/>
    <p:sldId id="383" r:id="rId27"/>
    <p:sldId id="384" r:id="rId28"/>
    <p:sldId id="369" r:id="rId29"/>
    <p:sldId id="385" r:id="rId30"/>
    <p:sldId id="362" r:id="rId31"/>
    <p:sldId id="401" r:id="rId32"/>
    <p:sldId id="373" r:id="rId33"/>
    <p:sldId id="363" r:id="rId34"/>
    <p:sldId id="386" r:id="rId35"/>
    <p:sldId id="276" r:id="rId36"/>
    <p:sldId id="390" r:id="rId3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7B9"/>
    <a:srgbClr val="1818FF"/>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04" autoAdjust="0"/>
  </p:normalViewPr>
  <p:slideViewPr>
    <p:cSldViewPr>
      <p:cViewPr varScale="1">
        <p:scale>
          <a:sx n="57" d="100"/>
          <a:sy n="57" d="100"/>
        </p:scale>
        <p:origin x="1540" y="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06E25A23-B97F-4C90-B0CC-8610485FB7C1}" type="datetimeFigureOut">
              <a:rPr lang="en-US"/>
              <a:pPr>
                <a:defRPr/>
              </a:pPr>
              <a:t>1/26/2020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08B5AAB4-9207-43F3-A2CB-147CBA173DE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DA82AA13-D974-40AD-A3F6-F8BEFC36789F}" type="datetimeFigureOut">
              <a:rPr lang="en-US"/>
              <a:pPr>
                <a:defRPr/>
              </a:pPr>
              <a:t>1/26/2020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1F4C3660-2AEF-4EB6-9370-4023EDD63F3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Change name &amp; date</a:t>
            </a:r>
            <a:r>
              <a:rPr lang="en-US" altLang="en-US" baseline="0" dirty="0"/>
              <a:t> as needed.  Member of NCUTCD.  Should take about 22-25 minutes to get thru. </a:t>
            </a:r>
            <a:endParaRPr lang="en-US" altLang="en-US" dirty="0"/>
          </a:p>
          <a:p>
            <a:pPr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List</a:t>
            </a:r>
            <a:r>
              <a:rPr lang="en-US" baseline="0" dirty="0"/>
              <a:t> of names and abbreviations shown on org chart.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10</a:t>
            </a:fld>
            <a:endParaRPr lang="en-US" altLang="en-US"/>
          </a:p>
        </p:txBody>
      </p:sp>
    </p:spTree>
    <p:extLst>
      <p:ext uri="{BB962C8B-B14F-4D97-AF65-F5344CB8AC3E}">
        <p14:creationId xmlns:p14="http://schemas.microsoft.com/office/powerpoint/2010/main" val="237800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Org chart of USDOT and how FHWA MUTCD Team fits, including the MUTCD Chapters for which each is responsible.    </a:t>
            </a:r>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11</a:t>
            </a:fld>
            <a:endParaRPr lang="en-US" altLang="en-US"/>
          </a:p>
        </p:txBody>
      </p:sp>
    </p:spTree>
    <p:extLst>
      <p:ext uri="{BB962C8B-B14F-4D97-AF65-F5344CB8AC3E}">
        <p14:creationId xmlns:p14="http://schemas.microsoft.com/office/powerpoint/2010/main" val="201179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MUTCD</a:t>
            </a:r>
            <a:r>
              <a:rPr lang="en-US" altLang="en-US" baseline="0" dirty="0"/>
              <a:t> is in 10</a:t>
            </a:r>
            <a:r>
              <a:rPr lang="en-US" altLang="en-US" baseline="30000" dirty="0"/>
              <a:t>th</a:t>
            </a:r>
            <a:r>
              <a:rPr lang="en-US" altLang="en-US" baseline="0" dirty="0"/>
              <a:t> edition covering over 80 years. Since the last edition in 2009</a:t>
            </a:r>
            <a:r>
              <a:rPr lang="en-US" altLang="en-US" dirty="0"/>
              <a:t>, NCUTCD has been working hard on developing improvements for the next edition of the MUTCD.  </a:t>
            </a:r>
          </a:p>
          <a:p>
            <a:pPr eaLnBrk="1" hangingPunct="1">
              <a:spcBef>
                <a:spcPct val="0"/>
              </a:spcBef>
            </a:pPr>
            <a:endParaRPr lang="en-US" altLang="en-US" dirty="0"/>
          </a:p>
        </p:txBody>
      </p:sp>
      <p:sp>
        <p:nvSpPr>
          <p:cNvPr id="22532" name="Slide Number Placeholder 3"/>
          <p:cNvSpPr>
            <a:spLocks noGrp="1"/>
          </p:cNvSpPr>
          <p:nvPr>
            <p:ph type="sldNum" sz="quarter" idx="5"/>
          </p:nvPr>
        </p:nvSpPr>
        <p:spPr bwMode="auto">
          <a:noFill/>
          <a:ln>
            <a:miter lim="800000"/>
            <a:headEnd/>
            <a:tailEnd/>
          </a:ln>
        </p:spPr>
        <p:txBody>
          <a:bodyPr/>
          <a:lstStyle/>
          <a:p>
            <a:fld id="{CAFBF712-CEF0-4D59-A5E0-11F93B29FD1A}" type="slidenum">
              <a:rPr lang="en-US" altLang="en-US"/>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Shows MUTCD website and all the information available on it; including current revision of Manual and available resources. </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Importance of this slide is also to set the stage of regulatory process</a:t>
            </a:r>
            <a:r>
              <a:rPr lang="en-US" altLang="en-US" baseline="0" dirty="0"/>
              <a:t> and </a:t>
            </a:r>
            <a:r>
              <a:rPr lang="en-US" altLang="en-US" dirty="0"/>
              <a:t>why it takes so long to get thru</a:t>
            </a:r>
            <a:r>
              <a:rPr lang="en-US" altLang="en-US" baseline="0" dirty="0"/>
              <a:t> process, which now takes longer (highlighted in later slide).  </a:t>
            </a:r>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13</a:t>
            </a:fld>
            <a:endParaRPr lang="en-US" altLang="en-US"/>
          </a:p>
        </p:txBody>
      </p:sp>
    </p:spTree>
    <p:extLst>
      <p:ext uri="{BB962C8B-B14F-4D97-AF65-F5344CB8AC3E}">
        <p14:creationId xmlns:p14="http://schemas.microsoft.com/office/powerpoint/2010/main" val="316304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Transition into available Resources</a:t>
            </a:r>
            <a:r>
              <a:rPr lang="en-US" baseline="0" dirty="0"/>
              <a:t>:  First is Frequently Asked Questions.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14</a:t>
            </a:fld>
            <a:endParaRPr lang="en-US" altLang="en-US"/>
          </a:p>
        </p:txBody>
      </p:sp>
    </p:spTree>
    <p:extLst>
      <p:ext uri="{BB962C8B-B14F-4D97-AF65-F5344CB8AC3E}">
        <p14:creationId xmlns:p14="http://schemas.microsoft.com/office/powerpoint/2010/main" val="225691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Next resource:</a:t>
            </a:r>
            <a:r>
              <a:rPr lang="en-US" baseline="0" dirty="0"/>
              <a:t>  Official Interpretations.</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15</a:t>
            </a:fld>
            <a:endParaRPr lang="en-US" altLang="en-US"/>
          </a:p>
        </p:txBody>
      </p:sp>
    </p:spTree>
    <p:extLst>
      <p:ext uri="{BB962C8B-B14F-4D97-AF65-F5344CB8AC3E}">
        <p14:creationId xmlns:p14="http://schemas.microsoft.com/office/powerpoint/2010/main" val="174737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Exhibit to give idea of number</a:t>
            </a:r>
            <a:r>
              <a:rPr lang="en-US" baseline="0" dirty="0"/>
              <a:t> of Official Interpretations available to help understand the Manual.</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16</a:t>
            </a:fld>
            <a:endParaRPr lang="en-US" altLang="en-US"/>
          </a:p>
        </p:txBody>
      </p:sp>
    </p:spTree>
    <p:extLst>
      <p:ext uri="{BB962C8B-B14F-4D97-AF65-F5344CB8AC3E}">
        <p14:creationId xmlns:p14="http://schemas.microsoft.com/office/powerpoint/2010/main" val="3114781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Next</a:t>
            </a:r>
            <a:r>
              <a:rPr lang="en-US" baseline="0" dirty="0"/>
              <a:t> resource:  Interim Approvals.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17</a:t>
            </a:fld>
            <a:endParaRPr lang="en-US" altLang="en-US"/>
          </a:p>
        </p:txBody>
      </p:sp>
    </p:spTree>
    <p:extLst>
      <p:ext uri="{BB962C8B-B14F-4D97-AF65-F5344CB8AC3E}">
        <p14:creationId xmlns:p14="http://schemas.microsoft.com/office/powerpoint/2010/main" val="2558035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 use the standard and guidance wording from the Manual for impact.  This slide gives requirements</a:t>
            </a:r>
            <a:r>
              <a:rPr lang="en-US" baseline="0" dirty="0"/>
              <a:t> (even though some guidance).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19</a:t>
            </a:fld>
            <a:endParaRPr lang="en-US" altLang="en-US"/>
          </a:p>
        </p:txBody>
      </p:sp>
    </p:spTree>
    <p:extLst>
      <p:ext uri="{BB962C8B-B14F-4D97-AF65-F5344CB8AC3E}">
        <p14:creationId xmlns:p14="http://schemas.microsoft.com/office/powerpoint/2010/main" val="2609962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While</a:t>
            </a:r>
            <a:r>
              <a:rPr lang="en-US" baseline="0" dirty="0"/>
              <a:t> still guidance, these are major RISKS. Potential legal implications.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20</a:t>
            </a:fld>
            <a:endParaRPr lang="en-US" altLang="en-US"/>
          </a:p>
        </p:txBody>
      </p:sp>
    </p:spTree>
    <p:extLst>
      <p:ext uri="{BB962C8B-B14F-4D97-AF65-F5344CB8AC3E}">
        <p14:creationId xmlns:p14="http://schemas.microsoft.com/office/powerpoint/2010/main" val="386909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for presentation.</a:t>
            </a:r>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a:t>
            </a:fld>
            <a:endParaRPr lang="en-US" altLang="en-US"/>
          </a:p>
        </p:txBody>
      </p:sp>
    </p:spTree>
    <p:extLst>
      <p:ext uri="{BB962C8B-B14F-4D97-AF65-F5344CB8AC3E}">
        <p14:creationId xmlns:p14="http://schemas.microsoft.com/office/powerpoint/2010/main" val="249345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Highlight IA’s.  </a:t>
            </a:r>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21</a:t>
            </a:fld>
            <a:endParaRPr lang="en-US" altLang="en-US"/>
          </a:p>
        </p:txBody>
      </p:sp>
    </p:spTree>
    <p:extLst>
      <p:ext uri="{BB962C8B-B14F-4D97-AF65-F5344CB8AC3E}">
        <p14:creationId xmlns:p14="http://schemas.microsoft.com/office/powerpoint/2010/main" val="3898100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give</a:t>
            </a:r>
            <a:r>
              <a:rPr lang="en-US" baseline="0" dirty="0"/>
              <a:t> brief overview.  For RRFB’s, explain that the originator of the idea has gone back and gotten a patent on the RRFB and is suing manufacturers.  FHWA was caught totally off guard. Therefore, they suspended any New approvals for use.  However, after reviewing all available means to find a solution, they had to terminate the use of the RRFB.  </a:t>
            </a:r>
            <a:r>
              <a:rPr lang="en-US" baseline="0"/>
              <a:t>IA’s </a:t>
            </a:r>
            <a:r>
              <a:rPr lang="en-US" baseline="0" dirty="0"/>
              <a:t>are not to be patented or controversial.  </a:t>
            </a:r>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22</a:t>
            </a:fld>
            <a:endParaRPr lang="en-US" altLang="en-US"/>
          </a:p>
        </p:txBody>
      </p:sp>
    </p:spTree>
    <p:extLst>
      <p:ext uri="{BB962C8B-B14F-4D97-AF65-F5344CB8AC3E}">
        <p14:creationId xmlns:p14="http://schemas.microsoft.com/office/powerpoint/2010/main" val="250361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Highlight IA’s.  </a:t>
            </a:r>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23</a:t>
            </a:fld>
            <a:endParaRPr lang="en-US" altLang="en-US" dirty="0"/>
          </a:p>
        </p:txBody>
      </p:sp>
    </p:spTree>
    <p:extLst>
      <p:ext uri="{BB962C8B-B14F-4D97-AF65-F5344CB8AC3E}">
        <p14:creationId xmlns:p14="http://schemas.microsoft.com/office/powerpoint/2010/main" val="4021002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Highlight IA’s.  </a:t>
            </a:r>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24</a:t>
            </a:fld>
            <a:endParaRPr lang="en-US" altLang="en-US" dirty="0"/>
          </a:p>
        </p:txBody>
      </p:sp>
    </p:spTree>
    <p:extLst>
      <p:ext uri="{BB962C8B-B14F-4D97-AF65-F5344CB8AC3E}">
        <p14:creationId xmlns:p14="http://schemas.microsoft.com/office/powerpoint/2010/main" val="1059237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Again, exhibit to give magnitude of the important</a:t>
            </a:r>
            <a:r>
              <a:rPr lang="en-US" baseline="0" dirty="0"/>
              <a:t> resource.  Also show magnitude of potential problem with RRFB’s if rescinded.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25</a:t>
            </a:fld>
            <a:endParaRPr lang="en-US" altLang="en-US"/>
          </a:p>
        </p:txBody>
      </p:sp>
    </p:spTree>
    <p:extLst>
      <p:ext uri="{BB962C8B-B14F-4D97-AF65-F5344CB8AC3E}">
        <p14:creationId xmlns:p14="http://schemas.microsoft.com/office/powerpoint/2010/main" val="625478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Transition</a:t>
            </a:r>
            <a:r>
              <a:rPr lang="en-US" baseline="0" dirty="0"/>
              <a:t> into next resource: Experimentation.  The information on experiments is found under </a:t>
            </a:r>
            <a:r>
              <a:rPr lang="en-US" baseline="0"/>
              <a:t>the Official Rulings </a:t>
            </a:r>
            <a:r>
              <a:rPr lang="en-US" baseline="0" dirty="0"/>
              <a:t>on the FHWA website.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26</a:t>
            </a:fld>
            <a:endParaRPr lang="en-US" altLang="en-US"/>
          </a:p>
        </p:txBody>
      </p:sp>
    </p:spTree>
    <p:extLst>
      <p:ext uri="{BB962C8B-B14F-4D97-AF65-F5344CB8AC3E}">
        <p14:creationId xmlns:p14="http://schemas.microsoft.com/office/powerpoint/2010/main" val="401429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Wordy, but important</a:t>
            </a:r>
            <a:r>
              <a:rPr lang="en-US" baseline="0" dirty="0"/>
              <a:t> facts to making experimentation work.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27</a:t>
            </a:fld>
            <a:endParaRPr lang="en-US" altLang="en-US"/>
          </a:p>
        </p:txBody>
      </p:sp>
    </p:spTree>
    <p:extLst>
      <p:ext uri="{BB962C8B-B14F-4D97-AF65-F5344CB8AC3E}">
        <p14:creationId xmlns:p14="http://schemas.microsoft.com/office/powerpoint/2010/main" val="3312728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Summary of Experiments</a:t>
            </a:r>
            <a:r>
              <a:rPr lang="en-US" baseline="0" dirty="0"/>
              <a:t> and significance of this element of the process.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28</a:t>
            </a:fld>
            <a:endParaRPr lang="en-US" altLang="en-US"/>
          </a:p>
        </p:txBody>
      </p:sp>
    </p:spTree>
    <p:extLst>
      <p:ext uri="{BB962C8B-B14F-4D97-AF65-F5344CB8AC3E}">
        <p14:creationId xmlns:p14="http://schemas.microsoft.com/office/powerpoint/2010/main" val="298081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Very</a:t>
            </a:r>
            <a:r>
              <a:rPr lang="en-US" baseline="0" dirty="0"/>
              <a:t> important slide (from FHWA slide in another presentation).  Give emphasis.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29</a:t>
            </a:fld>
            <a:endParaRPr lang="en-US" altLang="en-US"/>
          </a:p>
        </p:txBody>
      </p:sp>
    </p:spTree>
    <p:extLst>
      <p:ext uri="{BB962C8B-B14F-4D97-AF65-F5344CB8AC3E}">
        <p14:creationId xmlns:p14="http://schemas.microsoft.com/office/powerpoint/2010/main" val="4080104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Based on input from the Office of Management and Budget, we have been directed to treat this proposed Rulemaking as a Significant Regulatory Action.  Accordingly, an economic analysis of the proposed changes has to be done, and additional time has to be built in to accommodate the enhanced review associated with significant actions. The </a:t>
            </a:r>
            <a:r>
              <a:rPr lang="en-US" altLang="en-US" u="sng" dirty="0">
                <a:solidFill>
                  <a:srgbClr val="1818FF"/>
                </a:solidFill>
              </a:rPr>
              <a:t>schedule is dictated by the Federal Gov’t.</a:t>
            </a:r>
            <a:r>
              <a:rPr lang="en-US" altLang="en-US" u="none" dirty="0">
                <a:solidFill>
                  <a:srgbClr val="1818FF"/>
                </a:solidFill>
              </a:rPr>
              <a:t>  </a:t>
            </a:r>
            <a:r>
              <a:rPr lang="en-US" altLang="en-US" b="1" dirty="0"/>
              <a:t>Use this slide or the next one </a:t>
            </a:r>
            <a:r>
              <a:rPr lang="en-US" altLang="en-US" dirty="0"/>
              <a:t>with a graphical</a:t>
            </a:r>
            <a:r>
              <a:rPr lang="en-US" altLang="en-US" baseline="0" dirty="0"/>
              <a:t> view of the process. </a:t>
            </a:r>
            <a:endParaRPr lang="en-US" altLang="en-US" dirty="0"/>
          </a:p>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ln>
            <a:miter lim="800000"/>
            <a:headEnd/>
            <a:tailEnd/>
          </a:ln>
        </p:spPr>
        <p:txBody>
          <a:bodyPr/>
          <a:lstStyle/>
          <a:p>
            <a:fld id="{7E5764F2-AD72-4653-89AB-BF5F8F5B5987}" type="slidenum">
              <a:rPr lang="en-US" altLang="en-US">
                <a:solidFill>
                  <a:srgbClr val="000000"/>
                </a:solidFill>
              </a:rPr>
              <a:pPr/>
              <a:t>30</a:t>
            </a:fld>
            <a:endParaRPr lang="en-US" altLang="en-US"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MUTCD belongs to FHWA, but NCUTCD is largest organization making recommendations to FHWA on manual.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More on NCUTCD-history, process.</a:t>
            </a:r>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3</a:t>
            </a:fld>
            <a:endParaRPr lang="en-US" altLang="en-US"/>
          </a:p>
        </p:txBody>
      </p:sp>
    </p:spTree>
    <p:extLst>
      <p:ext uri="{BB962C8B-B14F-4D97-AF65-F5344CB8AC3E}">
        <p14:creationId xmlns:p14="http://schemas.microsoft.com/office/powerpoint/2010/main" val="4258170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offers a graphical</a:t>
            </a:r>
            <a:r>
              <a:rPr lang="en-US" baseline="0" dirty="0"/>
              <a:t> view of the federal process.  Use this slide or the previous word version.  </a:t>
            </a:r>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31</a:t>
            </a:fld>
            <a:endParaRPr lang="en-US" altLang="en-US"/>
          </a:p>
        </p:txBody>
      </p:sp>
    </p:spTree>
    <p:extLst>
      <p:ext uri="{BB962C8B-B14F-4D97-AF65-F5344CB8AC3E}">
        <p14:creationId xmlns:p14="http://schemas.microsoft.com/office/powerpoint/2010/main" val="4091492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a:t>Transition</a:t>
            </a:r>
            <a:r>
              <a:rPr lang="en-US" altLang="en-US" baseline="0"/>
              <a:t> into where we go from here.  </a:t>
            </a:r>
            <a:endParaRPr lang="en-US" altLang="en-US"/>
          </a:p>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ln>
            <a:miter lim="800000"/>
            <a:headEnd/>
            <a:tailEnd/>
          </a:ln>
        </p:spPr>
        <p:txBody>
          <a:bodyPr/>
          <a:lstStyle/>
          <a:p>
            <a:fld id="{5EC25850-980E-4C5F-BD8A-0A841107BF32}" type="slidenum">
              <a:rPr lang="en-US" altLang="en-US">
                <a:solidFill>
                  <a:srgbClr val="000000"/>
                </a:solidFill>
              </a:rPr>
              <a:pPr/>
              <a:t>32</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In addition to the enhancements developed to the 2009 edition already mentioned, we will continue to explore other ideas to make the Manual better.  </a:t>
            </a:r>
          </a:p>
        </p:txBody>
      </p:sp>
      <p:sp>
        <p:nvSpPr>
          <p:cNvPr id="28676" name="Slide Number Placeholder 3"/>
          <p:cNvSpPr>
            <a:spLocks noGrp="1"/>
          </p:cNvSpPr>
          <p:nvPr>
            <p:ph type="sldNum" sz="quarter" idx="5"/>
          </p:nvPr>
        </p:nvSpPr>
        <p:spPr bwMode="auto">
          <a:noFill/>
          <a:ln>
            <a:miter lim="800000"/>
            <a:headEnd/>
            <a:tailEnd/>
          </a:ln>
        </p:spPr>
        <p:txBody>
          <a:bodyPr/>
          <a:lstStyle/>
          <a:p>
            <a:fld id="{5EC25850-980E-4C5F-BD8A-0A841107BF32}" type="slidenum">
              <a:rPr lang="en-US" altLang="en-US">
                <a:solidFill>
                  <a:srgbClr val="000000"/>
                </a:solidFill>
              </a:rPr>
              <a:pPr/>
              <a:t>33</a:t>
            </a:fld>
            <a:endParaRPr lang="en-US" altLang="en-US"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What about a new</a:t>
            </a:r>
            <a:r>
              <a:rPr lang="en-US" altLang="en-US" baseline="0" dirty="0"/>
              <a:t> Manual? </a:t>
            </a:r>
            <a:r>
              <a:rPr lang="en-US" altLang="en-US" dirty="0"/>
              <a:t>Reminder to continue to look at the FHWA website for information.</a:t>
            </a:r>
            <a:r>
              <a:rPr lang="en-US" altLang="en-US" baseline="0" dirty="0"/>
              <a:t> </a:t>
            </a:r>
            <a:endParaRPr lang="en-US" altLang="en-US" dirty="0"/>
          </a:p>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ln>
            <a:miter lim="800000"/>
            <a:headEnd/>
            <a:tailEnd/>
          </a:ln>
        </p:spPr>
        <p:txBody>
          <a:bodyPr/>
          <a:lstStyle/>
          <a:p>
            <a:fld id="{5EC25850-980E-4C5F-BD8A-0A841107BF32}" type="slidenum">
              <a:rPr lang="en-US" altLang="en-US">
                <a:solidFill>
                  <a:srgbClr val="000000"/>
                </a:solidFill>
              </a:rPr>
              <a:pPr/>
              <a:t>34</a:t>
            </a:fld>
            <a:endParaRPr lang="en-US" altLang="en-US">
              <a:solidFill>
                <a:srgbClr val="000000"/>
              </a:solidFill>
            </a:endParaRPr>
          </a:p>
        </p:txBody>
      </p:sp>
    </p:spTree>
    <p:extLst>
      <p:ext uri="{BB962C8B-B14F-4D97-AF65-F5344CB8AC3E}">
        <p14:creationId xmlns:p14="http://schemas.microsoft.com/office/powerpoint/2010/main" val="910645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name and contact information as needed.</a:t>
            </a:r>
          </a:p>
          <a:p>
            <a:endParaRPr lang="en-US" dirty="0"/>
          </a:p>
          <a:p>
            <a:r>
              <a:rPr lang="en-US" dirty="0"/>
              <a:t>Take time to give thanks to ITE and FHWA for allowing</a:t>
            </a:r>
            <a:r>
              <a:rPr lang="en-US" baseline="0" dirty="0"/>
              <a:t> use of some of their presentation material.  </a:t>
            </a:r>
            <a:endParaRPr lang="en-US" dirty="0"/>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35</a:t>
            </a:fld>
            <a:endParaRPr lang="en-US" altLang="en-US"/>
          </a:p>
        </p:txBody>
      </p:sp>
    </p:spTree>
    <p:extLst>
      <p:ext uri="{BB962C8B-B14F-4D97-AF65-F5344CB8AC3E}">
        <p14:creationId xmlns:p14="http://schemas.microsoft.com/office/powerpoint/2010/main" val="141238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for questions.   Give a plug for NCUTCD.</a:t>
            </a:r>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36</a:t>
            </a:fld>
            <a:endParaRPr lang="en-US" altLang="en-US" dirty="0"/>
          </a:p>
        </p:txBody>
      </p:sp>
    </p:spTree>
    <p:extLst>
      <p:ext uri="{BB962C8B-B14F-4D97-AF65-F5344CB8AC3E}">
        <p14:creationId xmlns:p14="http://schemas.microsoft.com/office/powerpoint/2010/main" val="199823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Lots</a:t>
            </a:r>
            <a:r>
              <a:rPr lang="en-US" baseline="0" dirty="0"/>
              <a:t> of words,  but showing there is an official definition of NCUTCD.  Highlight purpose.  Been around for over 35 years as NCUTCD (1979); over 85 years with previous organization (NAC).  </a:t>
            </a:r>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4</a:t>
            </a:fld>
            <a:endParaRPr lang="en-US" altLang="en-US"/>
          </a:p>
        </p:txBody>
      </p:sp>
    </p:spTree>
    <p:extLst>
      <p:ext uri="{BB962C8B-B14F-4D97-AF65-F5344CB8AC3E}">
        <p14:creationId xmlns:p14="http://schemas.microsoft.com/office/powerpoint/2010/main" val="153345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Our</a:t>
            </a:r>
            <a:r>
              <a:rPr lang="en-US" baseline="0" dirty="0"/>
              <a:t> process/procedure.</a:t>
            </a:r>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5</a:t>
            </a:fld>
            <a:endParaRPr lang="en-US" altLang="en-US"/>
          </a:p>
        </p:txBody>
      </p:sp>
    </p:spTree>
    <p:extLst>
      <p:ext uri="{BB962C8B-B14F-4D97-AF65-F5344CB8AC3E}">
        <p14:creationId xmlns:p14="http://schemas.microsoft.com/office/powerpoint/2010/main" val="177841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Snapshot of flow chart for </a:t>
            </a:r>
            <a:r>
              <a:rPr lang="en-US" b="1" dirty="0"/>
              <a:t>impact of thoroughness</a:t>
            </a:r>
            <a:r>
              <a:rPr lang="en-US" dirty="0"/>
              <a:t>.  Audience may have trouble reading it;</a:t>
            </a:r>
            <a:r>
              <a:rPr lang="en-US" b="1" dirty="0"/>
              <a:t> showing it is more for emphasis. </a:t>
            </a:r>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6</a:t>
            </a:fld>
            <a:endParaRPr lang="en-US" altLang="en-US" dirty="0"/>
          </a:p>
        </p:txBody>
      </p:sp>
    </p:spTree>
    <p:extLst>
      <p:ext uri="{BB962C8B-B14F-4D97-AF65-F5344CB8AC3E}">
        <p14:creationId xmlns:p14="http://schemas.microsoft.com/office/powerpoint/2010/main" val="3736304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a:t>
            </a:r>
            <a:r>
              <a:rPr lang="en-US" baseline="0" dirty="0"/>
              <a:t> items to show formal organization and how large it is.  Per by-laws, individuals or sponsoring organizations may submit requests to NCUTCD for changes to the Manual. </a:t>
            </a:r>
          </a:p>
          <a:p>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7</a:t>
            </a:fld>
            <a:endParaRPr lang="en-US" altLang="en-US"/>
          </a:p>
        </p:txBody>
      </p:sp>
    </p:spTree>
    <p:extLst>
      <p:ext uri="{BB962C8B-B14F-4D97-AF65-F5344CB8AC3E}">
        <p14:creationId xmlns:p14="http://schemas.microsoft.com/office/powerpoint/2010/main" val="325368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graphical view of Committee. Detailed version on next slide to use depending on audience. EDIT Committee: appointed group lead by Vice–Chair of Programs; responsible for reviewing proposed wording to the MUTCD by the Technical Committees to assure that wording is consistent in formatting and style; Edit Committee is also responsible for making </a:t>
            </a:r>
            <a:r>
              <a:rPr lang="en-US"/>
              <a:t>recommendations regarding Part 1.  </a:t>
            </a:r>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8</a:t>
            </a:fld>
            <a:endParaRPr lang="en-US" altLang="en-US"/>
          </a:p>
        </p:txBody>
      </p:sp>
    </p:spTree>
    <p:extLst>
      <p:ext uri="{BB962C8B-B14F-4D97-AF65-F5344CB8AC3E}">
        <p14:creationId xmlns:p14="http://schemas.microsoft.com/office/powerpoint/2010/main" val="255388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Thorough</a:t>
            </a:r>
            <a:r>
              <a:rPr lang="en-US" baseline="0" dirty="0"/>
              <a:t> outline of how NCUTCD is organized and interconnectedness.  Use the simple version, the detailed version or both, depending on the audience.  </a:t>
            </a:r>
            <a:endParaRPr lang="en-US" dirty="0"/>
          </a:p>
        </p:txBody>
      </p:sp>
      <p:sp>
        <p:nvSpPr>
          <p:cNvPr id="4" name="Slide Number Placeholder 3"/>
          <p:cNvSpPr>
            <a:spLocks noGrp="1"/>
          </p:cNvSpPr>
          <p:nvPr>
            <p:ph type="sldNum" sz="quarter" idx="10"/>
          </p:nvPr>
        </p:nvSpPr>
        <p:spPr/>
        <p:txBody>
          <a:bodyPr/>
          <a:lstStyle/>
          <a:p>
            <a:fld id="{1F4C3660-2AEF-4EB6-9370-4023EDD63F3B}" type="slidenum">
              <a:rPr lang="en-US" altLang="en-US" smtClean="0"/>
              <a:pPr/>
              <a:t>9</a:t>
            </a:fld>
            <a:endParaRPr lang="en-US" altLang="en-US"/>
          </a:p>
        </p:txBody>
      </p:sp>
    </p:spTree>
    <p:extLst>
      <p:ext uri="{BB962C8B-B14F-4D97-AF65-F5344CB8AC3E}">
        <p14:creationId xmlns:p14="http://schemas.microsoft.com/office/powerpoint/2010/main" val="104920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eaLnBrk="1" hangingPunct="1"/>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grpSp>
      </p:grpSp>
      <p:sp>
        <p:nvSpPr>
          <p:cNvPr id="2324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324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fld id="{537E2401-2226-44B7-9863-F5AC8E960629}" type="datetimeFigureOut">
              <a:rPr lang="en-US"/>
              <a:pPr>
                <a:defRPr/>
              </a:pPr>
              <a:t>1/26/2020</a:t>
            </a:fld>
            <a:endParaRPr lang="en-US"/>
          </a:p>
        </p:txBody>
      </p:sp>
      <p:sp>
        <p:nvSpPr>
          <p:cNvPr id="19" name="Rectangle 18"/>
          <p:cNvSpPr>
            <a:spLocks noGrp="1" noChangeArrowheads="1"/>
          </p:cNvSpPr>
          <p:nvPr>
            <p:ph type="sldNum" sz="quarter" idx="11"/>
          </p:nvPr>
        </p:nvSpPr>
        <p:spPr/>
        <p:txBody>
          <a:bodyPr/>
          <a:lstStyle>
            <a:lvl1pPr>
              <a:defRPr>
                <a:latin typeface="Arial Black" pitchFamily="34" charset="0"/>
              </a:defRPr>
            </a:lvl1pPr>
          </a:lstStyle>
          <a:p>
            <a:fld id="{C7750D99-1568-4007-8DCA-1D14869B783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fld id="{938406CE-29DB-4BB1-857A-BAAD0060770C}" type="slidenum">
              <a:rPr lang="en-US" altLang="en-US"/>
              <a:pPr/>
              <a:t>‹#›</a:t>
            </a:fld>
            <a:endParaRPr lang="en-US" altLang="en-US"/>
          </a:p>
        </p:txBody>
      </p:sp>
      <p:sp>
        <p:nvSpPr>
          <p:cNvPr id="5" name="Rectangle 4"/>
          <p:cNvSpPr>
            <a:spLocks noGrp="1" noChangeArrowheads="1"/>
          </p:cNvSpPr>
          <p:nvPr>
            <p:ph type="dt" sz="half" idx="11"/>
          </p:nvPr>
        </p:nvSpPr>
        <p:spPr/>
        <p:txBody>
          <a:bodyPr/>
          <a:lstStyle>
            <a:lvl1pPr fontAlgn="auto">
              <a:spcBef>
                <a:spcPts val="0"/>
              </a:spcBef>
              <a:spcAft>
                <a:spcPts val="0"/>
              </a:spcAft>
              <a:defRPr/>
            </a:lvl1pPr>
          </a:lstStyle>
          <a:p>
            <a:pPr>
              <a:defRPr/>
            </a:pPr>
            <a:fld id="{DC117E92-DDA6-45EA-B30F-D1DA29DBAAAD}" type="datetimeFigureOut">
              <a:rPr lang="en-US"/>
              <a:pPr>
                <a:defRPr/>
              </a:pPr>
              <a:t>1/26/2020</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fld id="{C6BC6458-DD19-454F-AEF7-1D13617D927C}" type="slidenum">
              <a:rPr lang="en-US" altLang="en-US"/>
              <a:pPr/>
              <a:t>‹#›</a:t>
            </a:fld>
            <a:endParaRPr lang="en-US" altLang="en-US"/>
          </a:p>
        </p:txBody>
      </p:sp>
      <p:sp>
        <p:nvSpPr>
          <p:cNvPr id="5" name="Rectangle 4"/>
          <p:cNvSpPr>
            <a:spLocks noGrp="1" noChangeArrowheads="1"/>
          </p:cNvSpPr>
          <p:nvPr>
            <p:ph type="dt" sz="half" idx="11"/>
          </p:nvPr>
        </p:nvSpPr>
        <p:spPr/>
        <p:txBody>
          <a:bodyPr/>
          <a:lstStyle>
            <a:lvl1pPr fontAlgn="auto">
              <a:spcBef>
                <a:spcPts val="0"/>
              </a:spcBef>
              <a:spcAft>
                <a:spcPts val="0"/>
              </a:spcAft>
              <a:defRPr/>
            </a:lvl1pPr>
          </a:lstStyle>
          <a:p>
            <a:pPr>
              <a:defRPr/>
            </a:pPr>
            <a:fld id="{71923AAE-29D2-4E73-A956-6B65B3AF0CF7}" type="datetimeFigureOut">
              <a:rPr lang="en-US"/>
              <a:pPr>
                <a:defRPr/>
              </a:pPr>
              <a:t>1/26/2020</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a:t>Click to edit Master title style</a:t>
            </a:r>
          </a:p>
        </p:txBody>
      </p:sp>
      <p:sp>
        <p:nvSpPr>
          <p:cNvPr id="3" name="Table Placeholder 2"/>
          <p:cNvSpPr>
            <a:spLocks noGrp="1"/>
          </p:cNvSpPr>
          <p:nvPr>
            <p:ph type="tbl" idx="1"/>
          </p:nvPr>
        </p:nvSpPr>
        <p:spPr>
          <a:xfrm>
            <a:off x="457200" y="1752600"/>
            <a:ext cx="8229600" cy="4114800"/>
          </a:xfrm>
        </p:spPr>
        <p:txBody>
          <a:bodyPr/>
          <a:lstStyle/>
          <a:p>
            <a:pPr lvl="0"/>
            <a:endParaRPr lang="en-US" noProof="0"/>
          </a:p>
        </p:txBody>
      </p:sp>
      <p:sp>
        <p:nvSpPr>
          <p:cNvPr id="4" name="Rectangle 3"/>
          <p:cNvSpPr>
            <a:spLocks noGrp="1" noChangeArrowheads="1"/>
          </p:cNvSpPr>
          <p:nvPr>
            <p:ph type="sldNum" sz="quarter" idx="10"/>
          </p:nvPr>
        </p:nvSpPr>
        <p:spPr/>
        <p:txBody>
          <a:bodyPr/>
          <a:lstStyle>
            <a:lvl1pPr>
              <a:defRPr/>
            </a:lvl1pPr>
          </a:lstStyle>
          <a:p>
            <a:fld id="{1A328934-C68F-437A-924E-22E258DEC21F}" type="slidenum">
              <a:rPr lang="en-US" altLang="en-US"/>
              <a:pPr/>
              <a:t>‹#›</a:t>
            </a:fld>
            <a:endParaRPr lang="en-US" altLang="en-US"/>
          </a:p>
        </p:txBody>
      </p:sp>
      <p:sp>
        <p:nvSpPr>
          <p:cNvPr id="5" name="Rectangle 4"/>
          <p:cNvSpPr>
            <a:spLocks noGrp="1" noChangeArrowheads="1"/>
          </p:cNvSpPr>
          <p:nvPr>
            <p:ph type="dt" sz="half" idx="11"/>
          </p:nvPr>
        </p:nvSpPr>
        <p:spPr/>
        <p:txBody>
          <a:bodyPr/>
          <a:lstStyle>
            <a:lvl1pPr fontAlgn="auto">
              <a:spcBef>
                <a:spcPts val="0"/>
              </a:spcBef>
              <a:spcAft>
                <a:spcPts val="0"/>
              </a:spcAft>
              <a:defRPr/>
            </a:lvl1pPr>
          </a:lstStyle>
          <a:p>
            <a:pPr>
              <a:defRPr/>
            </a:pPr>
            <a:fld id="{696EDE2F-FDD1-4B92-8A24-A1A67AE20D31}" type="datetimeFigureOut">
              <a:rPr lang="en-US"/>
              <a:pPr>
                <a:defRPr/>
              </a:pPr>
              <a:t>1/26/2020</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a:t>Click to edit Master title style</a:t>
            </a:r>
          </a:p>
        </p:txBody>
      </p:sp>
      <p:sp>
        <p:nvSpPr>
          <p:cNvPr id="3" name="Content Placeholder 2"/>
          <p:cNvSpPr>
            <a:spLocks noGrp="1"/>
          </p:cNvSpPr>
          <p:nvPr>
            <p:ph idx="1"/>
          </p:nvPr>
        </p:nvSpPr>
        <p:spPr>
          <a:xfrm>
            <a:off x="457200" y="1752600"/>
            <a:ext cx="8229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fld id="{9209086C-06D5-4908-A646-1853CA6F1D5B}" type="slidenum">
              <a:rPr lang="en-US" altLang="en-US"/>
              <a:pPr/>
              <a:t>‹#›</a:t>
            </a:fld>
            <a:endParaRPr lang="en-US" altLang="en-US"/>
          </a:p>
        </p:txBody>
      </p:sp>
      <p:sp>
        <p:nvSpPr>
          <p:cNvPr id="5" name="Rectangle 4"/>
          <p:cNvSpPr>
            <a:spLocks noGrp="1" noChangeArrowheads="1"/>
          </p:cNvSpPr>
          <p:nvPr>
            <p:ph type="dt" sz="half" idx="11"/>
          </p:nvPr>
        </p:nvSpPr>
        <p:spPr/>
        <p:txBody>
          <a:bodyPr/>
          <a:lstStyle>
            <a:lvl1pPr fontAlgn="auto">
              <a:spcBef>
                <a:spcPts val="0"/>
              </a:spcBef>
              <a:spcAft>
                <a:spcPts val="0"/>
              </a:spcAft>
              <a:defRPr/>
            </a:lvl1pPr>
          </a:lstStyle>
          <a:p>
            <a:pPr>
              <a:defRPr/>
            </a:pPr>
            <a:fld id="{77890239-98E5-4B48-ADEB-0BABA9C1F4FA}" type="datetimeFigureOut">
              <a:rPr lang="en-US"/>
              <a:pPr>
                <a:defRPr/>
              </a:pPr>
              <a:t>1/26/2020</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mn-lt"/>
                <a:cs typeface="+mn-cs"/>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6F364B41-1F5C-4960-826C-AB59722027BE}" type="slidenum">
              <a:rPr lang="en-US" altLang="en-US"/>
              <a:pPr/>
              <a:t>‹#›</a:t>
            </a:fld>
            <a:endParaRPr lang="en-US" altLang="en-US"/>
          </a:p>
        </p:txBody>
      </p:sp>
      <p:sp>
        <p:nvSpPr>
          <p:cNvPr id="6" name="Date Placeholder 5"/>
          <p:cNvSpPr>
            <a:spLocks noGrp="1"/>
          </p:cNvSpPr>
          <p:nvPr>
            <p:ph type="dt" sz="half" idx="12"/>
          </p:nvPr>
        </p:nvSpPr>
        <p:spPr/>
        <p:txBody>
          <a:bodyPr/>
          <a:lstStyle>
            <a:lvl1pPr fontAlgn="auto">
              <a:spcBef>
                <a:spcPts val="0"/>
              </a:spcBef>
              <a:spcAft>
                <a:spcPts val="0"/>
              </a:spcAft>
              <a:defRPr/>
            </a:lvl1pPr>
          </a:lstStyle>
          <a:p>
            <a:pPr>
              <a:defRPr/>
            </a:pPr>
            <a:fld id="{516963BB-181F-48CF-A12A-CF42D2917311}" type="datetimeFigureOut">
              <a:rPr lang="en-US"/>
              <a:pPr>
                <a:defRPr/>
              </a:pPr>
              <a:t>1/26/2020</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fld id="{78915C7E-BFD4-418D-98D7-71B397D8A82E}" type="slidenum">
              <a:rPr lang="en-US" altLang="en-US"/>
              <a:pPr/>
              <a:t>‹#›</a:t>
            </a:fld>
            <a:endParaRPr lang="en-US" altLang="en-US"/>
          </a:p>
        </p:txBody>
      </p:sp>
      <p:sp>
        <p:nvSpPr>
          <p:cNvPr id="5" name="Rectangle 4"/>
          <p:cNvSpPr>
            <a:spLocks noGrp="1" noChangeArrowheads="1"/>
          </p:cNvSpPr>
          <p:nvPr>
            <p:ph type="dt" sz="half" idx="11"/>
          </p:nvPr>
        </p:nvSpPr>
        <p:spPr/>
        <p:txBody>
          <a:bodyPr/>
          <a:lstStyle>
            <a:lvl1pPr fontAlgn="auto">
              <a:spcBef>
                <a:spcPts val="0"/>
              </a:spcBef>
              <a:spcAft>
                <a:spcPts val="0"/>
              </a:spcAft>
              <a:defRPr/>
            </a:lvl1pPr>
          </a:lstStyle>
          <a:p>
            <a:pPr>
              <a:defRPr/>
            </a:pPr>
            <a:fld id="{84E925A0-A6FB-4F6B-8D90-E72C86916788}" type="datetimeFigureOut">
              <a:rPr lang="en-US"/>
              <a:pPr>
                <a:defRPr/>
              </a:pPr>
              <a:t>1/26/2020</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p:txBody>
          <a:bodyPr/>
          <a:lstStyle>
            <a:lvl1pPr>
              <a:defRPr/>
            </a:lvl1pPr>
          </a:lstStyle>
          <a:p>
            <a:fld id="{FB9DAF11-F17C-4E8D-B8B0-16F0E8AA9DD9}" type="slidenum">
              <a:rPr lang="en-US" altLang="en-US"/>
              <a:pPr/>
              <a:t>‹#›</a:t>
            </a:fld>
            <a:endParaRPr lang="en-US" altLang="en-US"/>
          </a:p>
        </p:txBody>
      </p:sp>
      <p:sp>
        <p:nvSpPr>
          <p:cNvPr id="6" name="Rectangle 5"/>
          <p:cNvSpPr>
            <a:spLocks noGrp="1" noChangeArrowheads="1"/>
          </p:cNvSpPr>
          <p:nvPr>
            <p:ph type="dt" sz="half" idx="11"/>
          </p:nvPr>
        </p:nvSpPr>
        <p:spPr/>
        <p:txBody>
          <a:bodyPr/>
          <a:lstStyle>
            <a:lvl1pPr fontAlgn="auto">
              <a:spcBef>
                <a:spcPts val="0"/>
              </a:spcBef>
              <a:spcAft>
                <a:spcPts val="0"/>
              </a:spcAft>
              <a:defRPr/>
            </a:lvl1pPr>
          </a:lstStyle>
          <a:p>
            <a:pPr>
              <a:defRPr/>
            </a:pPr>
            <a:fld id="{DC7C5629-5383-47BE-A2D4-97546CA6728D}" type="datetimeFigureOut">
              <a:rPr lang="en-US"/>
              <a:pPr>
                <a:defRPr/>
              </a:pPr>
              <a:t>1/26/2020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p:txBody>
          <a:bodyPr/>
          <a:lstStyle>
            <a:lvl1pPr>
              <a:defRPr/>
            </a:lvl1pPr>
          </a:lstStyle>
          <a:p>
            <a:fld id="{FC27BB91-558D-4666-B5BF-B6C44C1B6E3E}" type="slidenum">
              <a:rPr lang="en-US" altLang="en-US"/>
              <a:pPr/>
              <a:t>‹#›</a:t>
            </a:fld>
            <a:endParaRPr lang="en-US" altLang="en-US"/>
          </a:p>
        </p:txBody>
      </p:sp>
      <p:sp>
        <p:nvSpPr>
          <p:cNvPr id="8" name="Rectangle 7"/>
          <p:cNvSpPr>
            <a:spLocks noGrp="1" noChangeArrowheads="1"/>
          </p:cNvSpPr>
          <p:nvPr>
            <p:ph type="dt" sz="half" idx="11"/>
          </p:nvPr>
        </p:nvSpPr>
        <p:spPr/>
        <p:txBody>
          <a:bodyPr/>
          <a:lstStyle>
            <a:lvl1pPr fontAlgn="auto">
              <a:spcBef>
                <a:spcPts val="0"/>
              </a:spcBef>
              <a:spcAft>
                <a:spcPts val="0"/>
              </a:spcAft>
              <a:defRPr/>
            </a:lvl1pPr>
          </a:lstStyle>
          <a:p>
            <a:pPr>
              <a:defRPr/>
            </a:pPr>
            <a:fld id="{BB71141A-12C6-4D51-B295-A4DD4C386C2C}" type="datetimeFigureOut">
              <a:rPr lang="en-US"/>
              <a:pPr>
                <a:defRPr/>
              </a:pPr>
              <a:t>1/26/2020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p:txBody>
          <a:bodyPr/>
          <a:lstStyle>
            <a:lvl1pPr>
              <a:defRPr/>
            </a:lvl1pPr>
          </a:lstStyle>
          <a:p>
            <a:fld id="{F2039C89-A70A-46C8-928D-2DAC21C05B8D}" type="slidenum">
              <a:rPr lang="en-US" altLang="en-US"/>
              <a:pPr/>
              <a:t>‹#›</a:t>
            </a:fld>
            <a:endParaRPr lang="en-US" altLang="en-US"/>
          </a:p>
        </p:txBody>
      </p:sp>
      <p:sp>
        <p:nvSpPr>
          <p:cNvPr id="4" name="Rectangle 3"/>
          <p:cNvSpPr>
            <a:spLocks noGrp="1" noChangeArrowheads="1"/>
          </p:cNvSpPr>
          <p:nvPr>
            <p:ph type="dt" sz="half" idx="11"/>
          </p:nvPr>
        </p:nvSpPr>
        <p:spPr/>
        <p:txBody>
          <a:bodyPr/>
          <a:lstStyle>
            <a:lvl1pPr fontAlgn="auto">
              <a:spcBef>
                <a:spcPts val="0"/>
              </a:spcBef>
              <a:spcAft>
                <a:spcPts val="0"/>
              </a:spcAft>
              <a:defRPr/>
            </a:lvl1pPr>
          </a:lstStyle>
          <a:p>
            <a:pPr>
              <a:defRPr/>
            </a:pPr>
            <a:fld id="{9CE97BC0-834E-4A41-84AA-BDCCAB1BE515}" type="datetimeFigureOut">
              <a:rPr lang="en-US"/>
              <a:pPr>
                <a:defRPr/>
              </a:pPr>
              <a:t>1/26/2020</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vl1pPr>
          </a:lstStyle>
          <a:p>
            <a:fld id="{C6643AFF-62C3-4D2D-9EFF-03D7A9C58F14}" type="slidenum">
              <a:rPr lang="en-US" altLang="en-US"/>
              <a:pPr/>
              <a:t>‹#›</a:t>
            </a:fld>
            <a:endParaRPr lang="en-US" altLang="en-US"/>
          </a:p>
        </p:txBody>
      </p:sp>
      <p:sp>
        <p:nvSpPr>
          <p:cNvPr id="3" name="Rectangle 2"/>
          <p:cNvSpPr>
            <a:spLocks noGrp="1" noChangeArrowheads="1"/>
          </p:cNvSpPr>
          <p:nvPr>
            <p:ph type="dt" sz="half" idx="11"/>
          </p:nvPr>
        </p:nvSpPr>
        <p:spPr/>
        <p:txBody>
          <a:bodyPr/>
          <a:lstStyle>
            <a:lvl1pPr fontAlgn="auto">
              <a:spcBef>
                <a:spcPts val="0"/>
              </a:spcBef>
              <a:spcAft>
                <a:spcPts val="0"/>
              </a:spcAft>
              <a:defRPr/>
            </a:lvl1pPr>
          </a:lstStyle>
          <a:p>
            <a:pPr>
              <a:defRPr/>
            </a:pPr>
            <a:fld id="{F08CE3CE-75FD-40D0-B390-04538EC354F8}" type="datetimeFigureOut">
              <a:rPr lang="en-US"/>
              <a:pPr>
                <a:defRPr/>
              </a:pPr>
              <a:t>1/26/2020</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p:txBody>
          <a:bodyPr/>
          <a:lstStyle>
            <a:lvl1pPr>
              <a:defRPr/>
            </a:lvl1pPr>
          </a:lstStyle>
          <a:p>
            <a:fld id="{4354F221-2933-4F43-BB17-9904C62D95AC}" type="slidenum">
              <a:rPr lang="en-US" altLang="en-US"/>
              <a:pPr/>
              <a:t>‹#›</a:t>
            </a:fld>
            <a:endParaRPr lang="en-US" altLang="en-US"/>
          </a:p>
        </p:txBody>
      </p:sp>
      <p:sp>
        <p:nvSpPr>
          <p:cNvPr id="6" name="Rectangle 5"/>
          <p:cNvSpPr>
            <a:spLocks noGrp="1" noChangeArrowheads="1"/>
          </p:cNvSpPr>
          <p:nvPr>
            <p:ph type="dt" sz="half" idx="11"/>
          </p:nvPr>
        </p:nvSpPr>
        <p:spPr/>
        <p:txBody>
          <a:bodyPr/>
          <a:lstStyle>
            <a:lvl1pPr fontAlgn="auto">
              <a:spcBef>
                <a:spcPts val="0"/>
              </a:spcBef>
              <a:spcAft>
                <a:spcPts val="0"/>
              </a:spcAft>
              <a:defRPr/>
            </a:lvl1pPr>
          </a:lstStyle>
          <a:p>
            <a:pPr>
              <a:defRPr/>
            </a:pPr>
            <a:fld id="{25141CE7-512F-4820-A9A5-95DF680EDD8E}" type="datetimeFigureOut">
              <a:rPr lang="en-US"/>
              <a:pPr>
                <a:defRPr/>
              </a:pPr>
              <a:t>1/26/2020</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p:txBody>
          <a:bodyPr/>
          <a:lstStyle>
            <a:lvl1pPr>
              <a:defRPr/>
            </a:lvl1pPr>
          </a:lstStyle>
          <a:p>
            <a:fld id="{9AEEE980-74B7-49C3-9BD9-95A48A74920B}" type="slidenum">
              <a:rPr lang="en-US" altLang="en-US"/>
              <a:pPr/>
              <a:t>‹#›</a:t>
            </a:fld>
            <a:endParaRPr lang="en-US" altLang="en-US"/>
          </a:p>
        </p:txBody>
      </p:sp>
      <p:sp>
        <p:nvSpPr>
          <p:cNvPr id="6" name="Rectangle 5"/>
          <p:cNvSpPr>
            <a:spLocks noGrp="1" noChangeArrowheads="1"/>
          </p:cNvSpPr>
          <p:nvPr>
            <p:ph type="dt" sz="half" idx="11"/>
          </p:nvPr>
        </p:nvSpPr>
        <p:spPr/>
        <p:txBody>
          <a:bodyPr/>
          <a:lstStyle>
            <a:lvl1pPr fontAlgn="auto">
              <a:spcBef>
                <a:spcPts val="0"/>
              </a:spcBef>
              <a:spcAft>
                <a:spcPts val="0"/>
              </a:spcAft>
              <a:defRPr/>
            </a:lvl1pPr>
          </a:lstStyle>
          <a:p>
            <a:pPr>
              <a:defRPr/>
            </a:pPr>
            <a:fld id="{8756ABD0-5406-44ED-80C0-2847E3DB8984}" type="datetimeFigureOut">
              <a:rPr lang="en-US"/>
              <a:pPr>
                <a:defRPr/>
              </a:pPr>
              <a:t>1/26/2020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defRPr>
            </a:lvl1pPr>
          </a:lstStyle>
          <a:p>
            <a:fld id="{9078E50A-59CB-4448-AB01-63E8B1955750}" type="slidenum">
              <a:rPr lang="en-US" altLang="en-US"/>
              <a:pPr/>
              <a:t>‹#›</a:t>
            </a:fld>
            <a:endParaRPr lang="en-US" altLang="en-US"/>
          </a:p>
        </p:txBody>
      </p:sp>
      <p:grpSp>
        <p:nvGrpSpPr>
          <p:cNvPr id="1027"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eaLnBrk="1" hangingPunct="1"/>
              <a:endParaRPr lang="en-US" sz="2400">
                <a:solidFill>
                  <a:srgbClr val="000000"/>
                </a:solidFill>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rgbClr val="666699"/>
                </a:solidFill>
              </a:endParaRPr>
            </a:p>
          </p:txBody>
        </p:sp>
        <p:sp>
          <p:nvSpPr>
            <p:cNvPr id="103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rgbClr val="666699"/>
                </a:solidFill>
              </a:endParaRPr>
            </a:p>
          </p:txBody>
        </p:sp>
        <p:sp>
          <p:nvSpPr>
            <p:cNvPr id="103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rgbClr val="9999CC"/>
                </a:solidFill>
              </a:endParaRPr>
            </a:p>
          </p:txBody>
        </p:sp>
        <p:sp>
          <p:nvSpPr>
            <p:cNvPr id="103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rgbClr val="666699"/>
                </a:solidFill>
              </a:endParaRPr>
            </a:p>
          </p:txBody>
        </p:sp>
        <p:sp>
          <p:nvSpPr>
            <p:cNvPr id="103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solidFill>
                  <a:srgbClr val="000000"/>
                </a:solidFill>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rgbClr val="9999CC"/>
                </a:solidFill>
              </a:endParaRPr>
            </a:p>
          </p:txBody>
        </p:sp>
        <p:sp>
          <p:nvSpPr>
            <p:cNvPr id="103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rgbClr val="9999CC"/>
                </a:solidFill>
              </a:endParaRPr>
            </a:p>
          </p:txBody>
        </p:sp>
      </p:grpSp>
      <p:sp>
        <p:nvSpPr>
          <p:cNvPr id="1028"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15"/>
          <p:cNvSpPr>
            <a:spLocks noGrp="1" noChangeArrowheads="1"/>
          </p:cNvSpPr>
          <p:nvPr>
            <p:ph type="body" idx="1"/>
          </p:nvPr>
        </p:nvSpPr>
        <p:spPr bwMode="auto">
          <a:xfrm>
            <a:off x="457200" y="1752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14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mn-lt"/>
                <a:cs typeface="+mn-cs"/>
              </a:defRPr>
            </a:lvl1pPr>
          </a:lstStyle>
          <a:p>
            <a:pPr>
              <a:defRPr/>
            </a:pPr>
            <a:fld id="{4F1A533C-B180-49C2-BA56-40BD5F29C2BB}" type="datetimeFigureOut">
              <a:rPr lang="en-US"/>
              <a:pPr>
                <a:defRPr/>
              </a:pPr>
              <a:t>1/26/2020</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artba.org/" TargetMode="External"/><Relationship Id="rId13" Type="http://schemas.openxmlformats.org/officeDocument/2006/relationships/hyperlink" Target="http://www.highways.org/" TargetMode="External"/><Relationship Id="rId18" Type="http://schemas.openxmlformats.org/officeDocument/2006/relationships/hyperlink" Target="http://www.imsasafety.org/" TargetMode="External"/><Relationship Id="rId3" Type="http://schemas.openxmlformats.org/officeDocument/2006/relationships/hyperlink" Target="http://transportation.org/" TargetMode="External"/><Relationship Id="rId21" Type="http://schemas.openxmlformats.org/officeDocument/2006/relationships/hyperlink" Target="http://nsc.org/" TargetMode="External"/><Relationship Id="rId7" Type="http://schemas.openxmlformats.org/officeDocument/2006/relationships/hyperlink" Target="http://www.arema.org/" TargetMode="External"/><Relationship Id="rId12" Type="http://schemas.openxmlformats.org/officeDocument/2006/relationships/hyperlink" Target="http://www.apbp.org/" TargetMode="External"/><Relationship Id="rId17" Type="http://schemas.openxmlformats.org/officeDocument/2006/relationships/hyperlink" Target="http://ibtta.org/" TargetMode="External"/><Relationship Id="rId2" Type="http://schemas.openxmlformats.org/officeDocument/2006/relationships/notesSlide" Target="../notesSlides/notesSlide10.xml"/><Relationship Id="rId16" Type="http://schemas.openxmlformats.org/officeDocument/2006/relationships/hyperlink" Target="http://www.theiacp.org/" TargetMode="External"/><Relationship Id="rId20" Type="http://schemas.openxmlformats.org/officeDocument/2006/relationships/hyperlink" Target="http://www.countyengineers.org/" TargetMode="External"/><Relationship Id="rId1" Type="http://schemas.openxmlformats.org/officeDocument/2006/relationships/slideLayout" Target="../slideLayouts/slideLayout2.xml"/><Relationship Id="rId6" Type="http://schemas.openxmlformats.org/officeDocument/2006/relationships/hyperlink" Target="http://apwa.net/" TargetMode="External"/><Relationship Id="rId11" Type="http://schemas.openxmlformats.org/officeDocument/2006/relationships/hyperlink" Target="http://www.aar.org/" TargetMode="External"/><Relationship Id="rId5" Type="http://schemas.openxmlformats.org/officeDocument/2006/relationships/hyperlink" Target="http://www.apta.com/" TargetMode="External"/><Relationship Id="rId15" Type="http://schemas.openxmlformats.org/officeDocument/2006/relationships/hyperlink" Target="http://ite.org/" TargetMode="External"/><Relationship Id="rId10" Type="http://schemas.openxmlformats.org/officeDocument/2006/relationships/hyperlink" Target="http://atssa.com/" TargetMode="External"/><Relationship Id="rId19" Type="http://schemas.openxmlformats.org/officeDocument/2006/relationships/hyperlink" Target="http://www.bikeleague.org/" TargetMode="External"/><Relationship Id="rId4" Type="http://schemas.openxmlformats.org/officeDocument/2006/relationships/hyperlink" Target="http://aaa.com/" TargetMode="External"/><Relationship Id="rId9" Type="http://schemas.openxmlformats.org/officeDocument/2006/relationships/hyperlink" Target="http://www.asce.org/" TargetMode="External"/><Relationship Id="rId14" Type="http://schemas.openxmlformats.org/officeDocument/2006/relationships/hyperlink" Target="http://ncutcd.org/doc/hfr.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828800" y="2819400"/>
            <a:ext cx="7162800" cy="1219200"/>
          </a:xfrm>
        </p:spPr>
        <p:txBody>
          <a:bodyPr/>
          <a:lstStyle/>
          <a:p>
            <a:pPr eaLnBrk="1" hangingPunct="1"/>
            <a:r>
              <a:rPr lang="en-US" altLang="en-US" b="1" dirty="0"/>
              <a:t>The MUTCD and the Role of NCUTCD</a:t>
            </a:r>
          </a:p>
        </p:txBody>
      </p:sp>
      <p:sp>
        <p:nvSpPr>
          <p:cNvPr id="18435" name="Subtitle 2"/>
          <p:cNvSpPr>
            <a:spLocks noGrp="1"/>
          </p:cNvSpPr>
          <p:nvPr>
            <p:ph type="subTitle" idx="1"/>
          </p:nvPr>
        </p:nvSpPr>
        <p:spPr>
          <a:xfrm>
            <a:off x="228600" y="4495800"/>
            <a:ext cx="8686800" cy="2133600"/>
          </a:xfrm>
        </p:spPr>
        <p:txBody>
          <a:bodyPr/>
          <a:lstStyle/>
          <a:p>
            <a:pPr algn="ctr" eaLnBrk="1" hangingPunct="1"/>
            <a:r>
              <a:rPr lang="en-US" altLang="en-US" sz="2000" b="1" dirty="0">
                <a:solidFill>
                  <a:srgbClr val="7030A0"/>
                </a:solidFill>
              </a:rPr>
              <a:t>INSERT NAME AND COMPANY </a:t>
            </a:r>
          </a:p>
          <a:p>
            <a:pPr algn="ctr" eaLnBrk="1" hangingPunct="1"/>
            <a:endParaRPr lang="en-US" altLang="en-US" sz="2000" b="1" dirty="0"/>
          </a:p>
          <a:p>
            <a:pPr eaLnBrk="1" hangingPunct="1"/>
            <a:r>
              <a:rPr lang="en-US" altLang="en-US" sz="1800" b="1" dirty="0"/>
              <a:t>National Committee on Uniform Traffic Control Devices</a:t>
            </a:r>
          </a:p>
          <a:p>
            <a:pPr eaLnBrk="1" hangingPunct="1"/>
            <a:endParaRPr lang="en-US" altLang="en-US" sz="1800" b="1" dirty="0"/>
          </a:p>
          <a:p>
            <a:pPr eaLnBrk="1" hangingPunct="1"/>
            <a:r>
              <a:rPr lang="en-US" altLang="en-US" sz="1600" b="1" dirty="0">
                <a:solidFill>
                  <a:srgbClr val="7030A0"/>
                </a:solidFill>
              </a:rPr>
              <a:t>INSERT DATE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826000"/>
            <a:ext cx="1816100" cy="1803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1066800"/>
          </a:xfrm>
        </p:spPr>
        <p:txBody>
          <a:bodyPr/>
          <a:lstStyle/>
          <a:p>
            <a:r>
              <a:rPr lang="en-US" altLang="en-US" b="1" u="sng" dirty="0"/>
              <a:t>NCUTCD</a:t>
            </a:r>
            <a:r>
              <a:rPr lang="en-US" altLang="en-US" b="1" dirty="0"/>
              <a:t> </a:t>
            </a:r>
            <a:r>
              <a:rPr lang="en-US" altLang="en-US" sz="2800" b="1" dirty="0"/>
              <a:t>(sponsoring organizations) </a:t>
            </a:r>
            <a:endParaRPr lang="en-US" altLang="en-US" sz="2800" b="1" u="sng" dirty="0">
              <a:solidFill>
                <a:schemeClr val="bg2">
                  <a:lumMod val="60000"/>
                  <a:lumOff val="40000"/>
                </a:schemeClr>
              </a:solidFill>
            </a:endParaRPr>
          </a:p>
        </p:txBody>
      </p:sp>
      <p:sp>
        <p:nvSpPr>
          <p:cNvPr id="3" name="Content Placeholder 2"/>
          <p:cNvSpPr>
            <a:spLocks noGrp="1"/>
          </p:cNvSpPr>
          <p:nvPr>
            <p:ph idx="1"/>
          </p:nvPr>
        </p:nvSpPr>
        <p:spPr>
          <a:xfrm>
            <a:off x="533400" y="990600"/>
            <a:ext cx="8229600" cy="5715000"/>
          </a:xfrm>
        </p:spPr>
        <p:txBody>
          <a:bodyPr/>
          <a:lstStyle/>
          <a:p>
            <a:r>
              <a:rPr lang="en-US" sz="1500" b="1" dirty="0">
                <a:solidFill>
                  <a:schemeClr val="accent5">
                    <a:lumMod val="25000"/>
                  </a:schemeClr>
                </a:solidFill>
                <a:hlinkClick r:id="rId3">
                  <a:extLst>
                    <a:ext uri="{A12FA001-AC4F-418D-AE19-62706E023703}">
                      <ahyp:hlinkClr xmlns:ahyp="http://schemas.microsoft.com/office/drawing/2018/hyperlinkcolor" val="tx"/>
                    </a:ext>
                  </a:extLst>
                </a:hlinkClick>
              </a:rPr>
              <a:t>American Assoc. of State Highway &amp; Transportation Officials (AASHTO)</a:t>
            </a:r>
            <a:endParaRPr lang="en-US" sz="1500" b="1" dirty="0">
              <a:solidFill>
                <a:schemeClr val="accent5">
                  <a:lumMod val="25000"/>
                </a:schemeClr>
              </a:solidFill>
            </a:endParaRPr>
          </a:p>
          <a:p>
            <a:r>
              <a:rPr lang="en-US" sz="1500" b="1" dirty="0">
                <a:solidFill>
                  <a:schemeClr val="accent5">
                    <a:lumMod val="25000"/>
                  </a:schemeClr>
                </a:solidFill>
                <a:hlinkClick r:id="rId4">
                  <a:extLst>
                    <a:ext uri="{A12FA001-AC4F-418D-AE19-62706E023703}">
                      <ahyp:hlinkClr xmlns:ahyp="http://schemas.microsoft.com/office/drawing/2018/hyperlinkcolor" val="tx"/>
                    </a:ext>
                  </a:extLst>
                </a:hlinkClick>
              </a:rPr>
              <a:t>American Automobile Association (AAA)</a:t>
            </a:r>
            <a:endParaRPr lang="en-US" sz="1500" b="1" dirty="0">
              <a:solidFill>
                <a:schemeClr val="accent5">
                  <a:lumMod val="25000"/>
                </a:schemeClr>
              </a:solidFill>
            </a:endParaRPr>
          </a:p>
          <a:p>
            <a:r>
              <a:rPr lang="en-US" sz="1500" b="1" dirty="0">
                <a:solidFill>
                  <a:schemeClr val="accent5">
                    <a:lumMod val="25000"/>
                  </a:schemeClr>
                </a:solidFill>
                <a:hlinkClick r:id="rId5">
                  <a:extLst>
                    <a:ext uri="{A12FA001-AC4F-418D-AE19-62706E023703}">
                      <ahyp:hlinkClr xmlns:ahyp="http://schemas.microsoft.com/office/drawing/2018/hyperlinkcolor" val="tx"/>
                    </a:ext>
                  </a:extLst>
                </a:hlinkClick>
              </a:rPr>
              <a:t>American Public Transportation Association (APTA)</a:t>
            </a:r>
            <a:endParaRPr lang="en-US" sz="1500" b="1" dirty="0">
              <a:solidFill>
                <a:schemeClr val="accent5">
                  <a:lumMod val="25000"/>
                </a:schemeClr>
              </a:solidFill>
            </a:endParaRPr>
          </a:p>
          <a:p>
            <a:r>
              <a:rPr lang="en-US" sz="1500" b="1" dirty="0">
                <a:solidFill>
                  <a:schemeClr val="accent5">
                    <a:lumMod val="25000"/>
                  </a:schemeClr>
                </a:solidFill>
                <a:hlinkClick r:id="rId6">
                  <a:extLst>
                    <a:ext uri="{A12FA001-AC4F-418D-AE19-62706E023703}">
                      <ahyp:hlinkClr xmlns:ahyp="http://schemas.microsoft.com/office/drawing/2018/hyperlinkcolor" val="tx"/>
                    </a:ext>
                  </a:extLst>
                </a:hlinkClick>
              </a:rPr>
              <a:t>American Public Works Association (APWA)</a:t>
            </a:r>
            <a:endParaRPr lang="en-US" sz="1500" b="1" dirty="0">
              <a:solidFill>
                <a:schemeClr val="accent5">
                  <a:lumMod val="25000"/>
                </a:schemeClr>
              </a:solidFill>
            </a:endParaRPr>
          </a:p>
          <a:p>
            <a:r>
              <a:rPr lang="en-US" sz="1500" b="1" dirty="0">
                <a:solidFill>
                  <a:schemeClr val="accent5">
                    <a:lumMod val="25000"/>
                  </a:schemeClr>
                </a:solidFill>
                <a:hlinkClick r:id="rId7">
                  <a:extLst>
                    <a:ext uri="{A12FA001-AC4F-418D-AE19-62706E023703}">
                      <ahyp:hlinkClr xmlns:ahyp="http://schemas.microsoft.com/office/drawing/2018/hyperlinkcolor" val="tx"/>
                    </a:ext>
                  </a:extLst>
                </a:hlinkClick>
              </a:rPr>
              <a:t>American Railway Engineering &amp; Maintenance of Way Association (AREMA)</a:t>
            </a:r>
            <a:endParaRPr lang="en-US" sz="1500" b="1" dirty="0">
              <a:solidFill>
                <a:schemeClr val="accent5">
                  <a:lumMod val="25000"/>
                </a:schemeClr>
              </a:solidFill>
            </a:endParaRPr>
          </a:p>
          <a:p>
            <a:r>
              <a:rPr lang="en-US" sz="1500" b="1" dirty="0">
                <a:solidFill>
                  <a:schemeClr val="accent5">
                    <a:lumMod val="25000"/>
                  </a:schemeClr>
                </a:solidFill>
                <a:hlinkClick r:id="rId8">
                  <a:extLst>
                    <a:ext uri="{A12FA001-AC4F-418D-AE19-62706E023703}">
                      <ahyp:hlinkClr xmlns:ahyp="http://schemas.microsoft.com/office/drawing/2018/hyperlinkcolor" val="tx"/>
                    </a:ext>
                  </a:extLst>
                </a:hlinkClick>
              </a:rPr>
              <a:t>American Road &amp; Transportation Builders Association (ARTBA)</a:t>
            </a:r>
            <a:endParaRPr lang="en-US" sz="1500" b="1" dirty="0">
              <a:solidFill>
                <a:schemeClr val="accent5">
                  <a:lumMod val="25000"/>
                </a:schemeClr>
              </a:solidFill>
            </a:endParaRPr>
          </a:p>
          <a:p>
            <a:r>
              <a:rPr lang="en-US" sz="1500" b="1" dirty="0">
                <a:solidFill>
                  <a:schemeClr val="accent5">
                    <a:lumMod val="25000"/>
                  </a:schemeClr>
                </a:solidFill>
                <a:hlinkClick r:id="rId9">
                  <a:extLst>
                    <a:ext uri="{A12FA001-AC4F-418D-AE19-62706E023703}">
                      <ahyp:hlinkClr xmlns:ahyp="http://schemas.microsoft.com/office/drawing/2018/hyperlinkcolor" val="tx"/>
                    </a:ext>
                  </a:extLst>
                </a:hlinkClick>
              </a:rPr>
              <a:t>American Society of Civil Engineers (ASCE)</a:t>
            </a:r>
            <a:endParaRPr lang="en-US" sz="1500" b="1" dirty="0">
              <a:solidFill>
                <a:schemeClr val="accent5">
                  <a:lumMod val="25000"/>
                </a:schemeClr>
              </a:solidFill>
            </a:endParaRPr>
          </a:p>
          <a:p>
            <a:r>
              <a:rPr lang="en-US" sz="1500" b="1" dirty="0">
                <a:solidFill>
                  <a:schemeClr val="accent5">
                    <a:lumMod val="25000"/>
                  </a:schemeClr>
                </a:solidFill>
                <a:hlinkClick r:id="rId10">
                  <a:extLst>
                    <a:ext uri="{A12FA001-AC4F-418D-AE19-62706E023703}">
                      <ahyp:hlinkClr xmlns:ahyp="http://schemas.microsoft.com/office/drawing/2018/hyperlinkcolor" val="tx"/>
                    </a:ext>
                  </a:extLst>
                </a:hlinkClick>
              </a:rPr>
              <a:t>American Traffic Safety Services Association (ATSSA)</a:t>
            </a:r>
            <a:endParaRPr lang="en-US" sz="1500" b="1" dirty="0">
              <a:solidFill>
                <a:schemeClr val="accent5">
                  <a:lumMod val="25000"/>
                </a:schemeClr>
              </a:solidFill>
            </a:endParaRPr>
          </a:p>
          <a:p>
            <a:r>
              <a:rPr lang="en-US" sz="1500" b="1" dirty="0">
                <a:solidFill>
                  <a:schemeClr val="accent5">
                    <a:lumMod val="25000"/>
                  </a:schemeClr>
                </a:solidFill>
                <a:hlinkClick r:id="rId11">
                  <a:extLst>
                    <a:ext uri="{A12FA001-AC4F-418D-AE19-62706E023703}">
                      <ahyp:hlinkClr xmlns:ahyp="http://schemas.microsoft.com/office/drawing/2018/hyperlinkcolor" val="tx"/>
                    </a:ext>
                  </a:extLst>
                </a:hlinkClick>
              </a:rPr>
              <a:t>Association of American Railroads (AAR)</a:t>
            </a:r>
            <a:endParaRPr lang="en-US" sz="1500" b="1" dirty="0">
              <a:solidFill>
                <a:schemeClr val="accent5">
                  <a:lumMod val="25000"/>
                </a:schemeClr>
              </a:solidFill>
            </a:endParaRPr>
          </a:p>
          <a:p>
            <a:r>
              <a:rPr lang="en-US" sz="1500" b="1" dirty="0">
                <a:solidFill>
                  <a:schemeClr val="accent5">
                    <a:lumMod val="25000"/>
                  </a:schemeClr>
                </a:solidFill>
                <a:hlinkClick r:id="rId12">
                  <a:extLst>
                    <a:ext uri="{A12FA001-AC4F-418D-AE19-62706E023703}">
                      <ahyp:hlinkClr xmlns:ahyp="http://schemas.microsoft.com/office/drawing/2018/hyperlinkcolor" val="tx"/>
                    </a:ext>
                  </a:extLst>
                </a:hlinkClick>
              </a:rPr>
              <a:t>Association of Pedestrian and Bicycle Professionals (APBP)</a:t>
            </a:r>
            <a:endParaRPr lang="en-US" sz="1500" b="1" dirty="0">
              <a:solidFill>
                <a:schemeClr val="accent5">
                  <a:lumMod val="25000"/>
                </a:schemeClr>
              </a:solidFill>
            </a:endParaRPr>
          </a:p>
          <a:p>
            <a:r>
              <a:rPr lang="en-US" sz="1500" b="1" dirty="0">
                <a:solidFill>
                  <a:schemeClr val="accent5">
                    <a:lumMod val="25000"/>
                  </a:schemeClr>
                </a:solidFill>
                <a:hlinkClick r:id="rId13">
                  <a:extLst>
                    <a:ext uri="{A12FA001-AC4F-418D-AE19-62706E023703}">
                      <ahyp:hlinkClr xmlns:ahyp="http://schemas.microsoft.com/office/drawing/2018/hyperlinkcolor" val="tx"/>
                    </a:ext>
                  </a:extLst>
                </a:hlinkClick>
              </a:rPr>
              <a:t>American Highway Users Alliance (AHUA)</a:t>
            </a:r>
            <a:endParaRPr lang="en-US" sz="1500" b="1" dirty="0">
              <a:solidFill>
                <a:schemeClr val="accent5">
                  <a:lumMod val="25000"/>
                </a:schemeClr>
              </a:solidFill>
            </a:endParaRPr>
          </a:p>
          <a:p>
            <a:r>
              <a:rPr lang="en-US" sz="1500" b="1" dirty="0">
                <a:solidFill>
                  <a:schemeClr val="accent5">
                    <a:lumMod val="25000"/>
                  </a:schemeClr>
                </a:solidFill>
                <a:hlinkClick r:id="rId14">
                  <a:extLst>
                    <a:ext uri="{A12FA001-AC4F-418D-AE19-62706E023703}">
                      <ahyp:hlinkClr xmlns:ahyp="http://schemas.microsoft.com/office/drawing/2018/hyperlinkcolor" val="tx"/>
                    </a:ext>
                  </a:extLst>
                </a:hlinkClick>
              </a:rPr>
              <a:t>Human Factors Resources (HFR)</a:t>
            </a:r>
            <a:endParaRPr lang="en-US" sz="1500" b="1" dirty="0">
              <a:solidFill>
                <a:schemeClr val="accent5">
                  <a:lumMod val="25000"/>
                </a:schemeClr>
              </a:solidFill>
            </a:endParaRPr>
          </a:p>
          <a:p>
            <a:r>
              <a:rPr lang="en-US" sz="1500" b="1" dirty="0">
                <a:solidFill>
                  <a:schemeClr val="accent5">
                    <a:lumMod val="25000"/>
                  </a:schemeClr>
                </a:solidFill>
                <a:hlinkClick r:id="rId15">
                  <a:extLst>
                    <a:ext uri="{A12FA001-AC4F-418D-AE19-62706E023703}">
                      <ahyp:hlinkClr xmlns:ahyp="http://schemas.microsoft.com/office/drawing/2018/hyperlinkcolor" val="tx"/>
                    </a:ext>
                  </a:extLst>
                </a:hlinkClick>
              </a:rPr>
              <a:t>Institute of Transportation Engineers (ITE)</a:t>
            </a:r>
            <a:endParaRPr lang="en-US" sz="1500" b="1" dirty="0">
              <a:solidFill>
                <a:schemeClr val="accent5">
                  <a:lumMod val="25000"/>
                </a:schemeClr>
              </a:solidFill>
            </a:endParaRPr>
          </a:p>
          <a:p>
            <a:r>
              <a:rPr lang="en-US" sz="1500" b="1" u="sng" dirty="0">
                <a:solidFill>
                  <a:schemeClr val="accent5">
                    <a:lumMod val="25000"/>
                  </a:schemeClr>
                </a:solidFill>
              </a:rPr>
              <a:t>Intelligent Transportation Society of America (ITSA) </a:t>
            </a:r>
            <a:endParaRPr lang="en-US" sz="1500" b="1" dirty="0">
              <a:solidFill>
                <a:schemeClr val="accent5">
                  <a:lumMod val="25000"/>
                </a:schemeClr>
              </a:solidFill>
            </a:endParaRPr>
          </a:p>
          <a:p>
            <a:r>
              <a:rPr lang="en-US" sz="1500" b="1" dirty="0">
                <a:solidFill>
                  <a:schemeClr val="accent5">
                    <a:lumMod val="25000"/>
                  </a:schemeClr>
                </a:solidFill>
                <a:hlinkClick r:id="rId16">
                  <a:extLst>
                    <a:ext uri="{A12FA001-AC4F-418D-AE19-62706E023703}">
                      <ahyp:hlinkClr xmlns:ahyp="http://schemas.microsoft.com/office/drawing/2018/hyperlinkcolor" val="tx"/>
                    </a:ext>
                  </a:extLst>
                </a:hlinkClick>
              </a:rPr>
              <a:t>International Assoc. of Chiefs of Police (IACP)</a:t>
            </a:r>
            <a:endParaRPr lang="en-US" sz="1500" b="1" dirty="0">
              <a:solidFill>
                <a:schemeClr val="accent5">
                  <a:lumMod val="25000"/>
                </a:schemeClr>
              </a:solidFill>
            </a:endParaRPr>
          </a:p>
          <a:p>
            <a:r>
              <a:rPr lang="en-US" sz="1500" b="1" dirty="0">
                <a:solidFill>
                  <a:schemeClr val="accent5">
                    <a:lumMod val="25000"/>
                  </a:schemeClr>
                </a:solidFill>
                <a:hlinkClick r:id="rId17">
                  <a:extLst>
                    <a:ext uri="{A12FA001-AC4F-418D-AE19-62706E023703}">
                      <ahyp:hlinkClr xmlns:ahyp="http://schemas.microsoft.com/office/drawing/2018/hyperlinkcolor" val="tx"/>
                    </a:ext>
                  </a:extLst>
                </a:hlinkClick>
              </a:rPr>
              <a:t>International Bridge, Tunnel &amp; Turnpike Association (IBTTA)</a:t>
            </a:r>
            <a:endParaRPr lang="en-US" sz="1500" b="1" dirty="0">
              <a:solidFill>
                <a:schemeClr val="accent5">
                  <a:lumMod val="25000"/>
                </a:schemeClr>
              </a:solidFill>
            </a:endParaRPr>
          </a:p>
          <a:p>
            <a:r>
              <a:rPr lang="en-US" sz="1500" b="1" dirty="0">
                <a:solidFill>
                  <a:schemeClr val="accent5">
                    <a:lumMod val="25000"/>
                  </a:schemeClr>
                </a:solidFill>
                <a:hlinkClick r:id="rId18">
                  <a:extLst>
                    <a:ext uri="{A12FA001-AC4F-418D-AE19-62706E023703}">
                      <ahyp:hlinkClr xmlns:ahyp="http://schemas.microsoft.com/office/drawing/2018/hyperlinkcolor" val="tx"/>
                    </a:ext>
                  </a:extLst>
                </a:hlinkClick>
              </a:rPr>
              <a:t>International Municipal Signal Association (IMSA)</a:t>
            </a:r>
            <a:endParaRPr lang="en-US" sz="1500" b="1" dirty="0">
              <a:solidFill>
                <a:schemeClr val="accent5">
                  <a:lumMod val="25000"/>
                </a:schemeClr>
              </a:solidFill>
            </a:endParaRPr>
          </a:p>
          <a:p>
            <a:r>
              <a:rPr lang="en-US" sz="1500" b="1" dirty="0">
                <a:solidFill>
                  <a:schemeClr val="accent5">
                    <a:lumMod val="25000"/>
                  </a:schemeClr>
                </a:solidFill>
                <a:hlinkClick r:id="rId19">
                  <a:extLst>
                    <a:ext uri="{A12FA001-AC4F-418D-AE19-62706E023703}">
                      <ahyp:hlinkClr xmlns:ahyp="http://schemas.microsoft.com/office/drawing/2018/hyperlinkcolor" val="tx"/>
                    </a:ext>
                  </a:extLst>
                </a:hlinkClick>
              </a:rPr>
              <a:t>League of American Bicyclists (LAB)</a:t>
            </a:r>
            <a:endParaRPr lang="en-US" sz="1500" b="1" dirty="0">
              <a:solidFill>
                <a:schemeClr val="accent5">
                  <a:lumMod val="25000"/>
                </a:schemeClr>
              </a:solidFill>
            </a:endParaRPr>
          </a:p>
          <a:p>
            <a:r>
              <a:rPr lang="en-US" sz="1500" b="1" u="sng" dirty="0">
                <a:solidFill>
                  <a:schemeClr val="accent5">
                    <a:lumMod val="25000"/>
                  </a:schemeClr>
                </a:solidFill>
              </a:rPr>
              <a:t>National Association of City Transportation Officials (NACTO) </a:t>
            </a:r>
            <a:endParaRPr lang="en-US" sz="1500" b="1" dirty="0">
              <a:solidFill>
                <a:schemeClr val="accent5">
                  <a:lumMod val="25000"/>
                </a:schemeClr>
              </a:solidFill>
              <a:hlinkClick r:id="rId20">
                <a:extLst>
                  <a:ext uri="{A12FA001-AC4F-418D-AE19-62706E023703}">
                    <ahyp:hlinkClr xmlns:ahyp="http://schemas.microsoft.com/office/drawing/2018/hyperlinkcolor" val="tx"/>
                  </a:ext>
                </a:extLst>
              </a:hlinkClick>
            </a:endParaRPr>
          </a:p>
          <a:p>
            <a:r>
              <a:rPr lang="en-US" sz="1500" b="1" dirty="0">
                <a:solidFill>
                  <a:schemeClr val="accent5">
                    <a:lumMod val="25000"/>
                  </a:schemeClr>
                </a:solidFill>
                <a:hlinkClick r:id="rId20">
                  <a:extLst>
                    <a:ext uri="{A12FA001-AC4F-418D-AE19-62706E023703}">
                      <ahyp:hlinkClr xmlns:ahyp="http://schemas.microsoft.com/office/drawing/2018/hyperlinkcolor" val="tx"/>
                    </a:ext>
                  </a:extLst>
                </a:hlinkClick>
              </a:rPr>
              <a:t>National Association of County Engineers (NACE)</a:t>
            </a:r>
            <a:endParaRPr lang="en-US" sz="1500" b="1" dirty="0">
              <a:solidFill>
                <a:schemeClr val="accent5">
                  <a:lumMod val="25000"/>
                </a:schemeClr>
              </a:solidFill>
            </a:endParaRPr>
          </a:p>
          <a:p>
            <a:r>
              <a:rPr lang="en-US" sz="1500" b="1" dirty="0">
                <a:solidFill>
                  <a:schemeClr val="accent5">
                    <a:lumMod val="25000"/>
                  </a:schemeClr>
                </a:solidFill>
                <a:hlinkClick r:id="rId21">
                  <a:extLst>
                    <a:ext uri="{A12FA001-AC4F-418D-AE19-62706E023703}">
                      <ahyp:hlinkClr xmlns:ahyp="http://schemas.microsoft.com/office/drawing/2018/hyperlinkcolor" val="tx"/>
                    </a:ext>
                  </a:extLst>
                </a:hlinkClick>
              </a:rPr>
              <a:t>National Safety Council (NSC)</a:t>
            </a:r>
            <a:endParaRPr lang="en-US" sz="1500" b="1" dirty="0">
              <a:solidFill>
                <a:schemeClr val="accent5">
                  <a:lumMod val="25000"/>
                </a:schemeClr>
              </a:solidFill>
            </a:endParaRPr>
          </a:p>
          <a:p>
            <a:pPr marL="0" indent="0">
              <a:buFont typeface="Wingdings" pitchFamily="2" charset="2"/>
              <a:buNone/>
              <a:defRPr/>
            </a:pPr>
            <a:endParaRPr lang="en-US" dirty="0"/>
          </a:p>
        </p:txBody>
      </p:sp>
      <p:sp>
        <p:nvSpPr>
          <p:cNvPr id="20485" name="Slide Number Placeholder 4"/>
          <p:cNvSpPr>
            <a:spLocks noGrp="1"/>
          </p:cNvSpPr>
          <p:nvPr>
            <p:ph type="sldNum" sz="quarter" idx="11"/>
          </p:nvPr>
        </p:nvSpPr>
        <p:spPr>
          <a:noFill/>
        </p:spPr>
        <p:txBody>
          <a:bodyPr/>
          <a:lstStyle/>
          <a:p>
            <a:fld id="{7798F6F6-5946-4F79-A7EE-7EF62DA62E92}" type="slidenum">
              <a:rPr lang="en-US" altLang="en-US"/>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USDOT MUTCD Team</a:t>
            </a:r>
          </a:p>
        </p:txBody>
      </p:sp>
      <p:pic>
        <p:nvPicPr>
          <p:cNvPr id="23" name="Content Placeholder 22">
            <a:extLst>
              <a:ext uri="{FF2B5EF4-FFF2-40B4-BE49-F238E27FC236}">
                <a16:creationId xmlns:a16="http://schemas.microsoft.com/office/drawing/2014/main" id="{BD235C0C-2BA2-497A-8243-934344E318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0429" y="1752600"/>
            <a:ext cx="6343141" cy="4114800"/>
          </a:xfrm>
        </p:spPr>
      </p:pic>
    </p:spTree>
    <p:extLst>
      <p:ext uri="{BB962C8B-B14F-4D97-AF65-F5344CB8AC3E}">
        <p14:creationId xmlns:p14="http://schemas.microsoft.com/office/powerpoint/2010/main" val="414930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ChangeAspect="1" noChangeArrowheads="1"/>
          </p:cNvPicPr>
          <p:nvPr/>
        </p:nvPicPr>
        <p:blipFill>
          <a:blip r:embed="rId3" cstate="print"/>
          <a:srcRect/>
          <a:stretch>
            <a:fillRect/>
          </a:stretch>
        </p:blipFill>
        <p:spPr bwMode="auto">
          <a:xfrm>
            <a:off x="3711575" y="2787650"/>
            <a:ext cx="1157288" cy="1498600"/>
          </a:xfrm>
          <a:prstGeom prst="rect">
            <a:avLst/>
          </a:prstGeom>
          <a:noFill/>
          <a:ln w="9525">
            <a:noFill/>
            <a:miter lim="800000"/>
            <a:headEnd/>
            <a:tailEnd/>
          </a:ln>
        </p:spPr>
      </p:pic>
      <p:pic>
        <p:nvPicPr>
          <p:cNvPr id="21508" name="Picture 3"/>
          <p:cNvPicPr>
            <a:picLocks noChangeAspect="1" noChangeArrowheads="1"/>
          </p:cNvPicPr>
          <p:nvPr/>
        </p:nvPicPr>
        <p:blipFill>
          <a:blip r:embed="rId4" cstate="print"/>
          <a:srcRect/>
          <a:stretch>
            <a:fillRect/>
          </a:stretch>
        </p:blipFill>
        <p:spPr bwMode="auto">
          <a:xfrm>
            <a:off x="4868863" y="2760663"/>
            <a:ext cx="1157287" cy="1498600"/>
          </a:xfrm>
          <a:prstGeom prst="rect">
            <a:avLst/>
          </a:prstGeom>
          <a:noFill/>
          <a:ln w="9525">
            <a:noFill/>
            <a:miter lim="800000"/>
            <a:headEnd/>
            <a:tailEnd/>
          </a:ln>
        </p:spPr>
      </p:pic>
      <p:pic>
        <p:nvPicPr>
          <p:cNvPr id="21509" name="Picture 5"/>
          <p:cNvPicPr>
            <a:picLocks noChangeAspect="1" noChangeArrowheads="1"/>
          </p:cNvPicPr>
          <p:nvPr/>
        </p:nvPicPr>
        <p:blipFill>
          <a:blip r:embed="rId5" cstate="print"/>
          <a:srcRect/>
          <a:stretch>
            <a:fillRect/>
          </a:stretch>
        </p:blipFill>
        <p:spPr bwMode="auto">
          <a:xfrm rot="-2400000">
            <a:off x="428625" y="3708400"/>
            <a:ext cx="990600" cy="1503363"/>
          </a:xfrm>
          <a:prstGeom prst="rect">
            <a:avLst/>
          </a:prstGeom>
          <a:noFill/>
          <a:ln w="9525">
            <a:noFill/>
            <a:miter lim="800000"/>
            <a:headEnd/>
            <a:tailEnd/>
          </a:ln>
        </p:spPr>
      </p:pic>
      <p:pic>
        <p:nvPicPr>
          <p:cNvPr id="21510" name="Picture 6"/>
          <p:cNvPicPr>
            <a:picLocks noChangeAspect="1" noChangeArrowheads="1"/>
          </p:cNvPicPr>
          <p:nvPr/>
        </p:nvPicPr>
        <p:blipFill>
          <a:blip r:embed="rId6" cstate="print"/>
          <a:srcRect/>
          <a:stretch>
            <a:fillRect/>
          </a:stretch>
        </p:blipFill>
        <p:spPr bwMode="auto">
          <a:xfrm rot="-2100000">
            <a:off x="704850" y="3508375"/>
            <a:ext cx="982663" cy="1503363"/>
          </a:xfrm>
          <a:prstGeom prst="rect">
            <a:avLst/>
          </a:prstGeom>
          <a:noFill/>
          <a:ln w="9525">
            <a:noFill/>
            <a:miter lim="800000"/>
            <a:headEnd/>
            <a:tailEnd/>
          </a:ln>
        </p:spPr>
      </p:pic>
      <p:pic>
        <p:nvPicPr>
          <p:cNvPr id="21511" name="Picture 7"/>
          <p:cNvPicPr>
            <a:picLocks noChangeAspect="1" noChangeArrowheads="1"/>
          </p:cNvPicPr>
          <p:nvPr/>
        </p:nvPicPr>
        <p:blipFill>
          <a:blip r:embed="rId7" cstate="print"/>
          <a:srcRect/>
          <a:stretch>
            <a:fillRect/>
          </a:stretch>
        </p:blipFill>
        <p:spPr bwMode="auto">
          <a:xfrm rot="-1800000">
            <a:off x="1019175" y="3281363"/>
            <a:ext cx="985838" cy="1533525"/>
          </a:xfrm>
          <a:prstGeom prst="rect">
            <a:avLst/>
          </a:prstGeom>
          <a:noFill/>
          <a:ln w="9525">
            <a:noFill/>
            <a:miter lim="800000"/>
            <a:headEnd/>
            <a:tailEnd/>
          </a:ln>
        </p:spPr>
      </p:pic>
      <p:pic>
        <p:nvPicPr>
          <p:cNvPr id="21512" name="Picture 8"/>
          <p:cNvPicPr>
            <a:picLocks noChangeAspect="1" noChangeArrowheads="1"/>
          </p:cNvPicPr>
          <p:nvPr/>
        </p:nvPicPr>
        <p:blipFill>
          <a:blip r:embed="rId8" cstate="print"/>
          <a:srcRect/>
          <a:stretch>
            <a:fillRect/>
          </a:stretch>
        </p:blipFill>
        <p:spPr bwMode="auto">
          <a:xfrm rot="-1200000">
            <a:off x="1355725" y="3133725"/>
            <a:ext cx="984250" cy="1533525"/>
          </a:xfrm>
          <a:prstGeom prst="rect">
            <a:avLst/>
          </a:prstGeom>
          <a:noFill/>
          <a:ln w="9525">
            <a:noFill/>
            <a:miter lim="800000"/>
            <a:headEnd/>
            <a:tailEnd/>
          </a:ln>
        </p:spPr>
      </p:pic>
      <p:pic>
        <p:nvPicPr>
          <p:cNvPr id="21513" name="Picture 9"/>
          <p:cNvPicPr>
            <a:picLocks noChangeAspect="1" noChangeArrowheads="1"/>
          </p:cNvPicPr>
          <p:nvPr/>
        </p:nvPicPr>
        <p:blipFill>
          <a:blip r:embed="rId9" cstate="print"/>
          <a:srcRect/>
          <a:stretch>
            <a:fillRect/>
          </a:stretch>
        </p:blipFill>
        <p:spPr bwMode="auto">
          <a:xfrm rot="-900000">
            <a:off x="1789113" y="3006725"/>
            <a:ext cx="992187" cy="1538288"/>
          </a:xfrm>
          <a:prstGeom prst="rect">
            <a:avLst/>
          </a:prstGeom>
          <a:noFill/>
          <a:ln w="9525">
            <a:noFill/>
            <a:miter lim="800000"/>
            <a:headEnd/>
            <a:tailEnd/>
          </a:ln>
        </p:spPr>
      </p:pic>
      <p:pic>
        <p:nvPicPr>
          <p:cNvPr id="21514" name="Picture 10"/>
          <p:cNvPicPr>
            <a:picLocks noChangeAspect="1" noChangeArrowheads="1"/>
          </p:cNvPicPr>
          <p:nvPr/>
        </p:nvPicPr>
        <p:blipFill>
          <a:blip r:embed="rId10" cstate="print"/>
          <a:srcRect/>
          <a:stretch>
            <a:fillRect/>
          </a:stretch>
        </p:blipFill>
        <p:spPr bwMode="auto">
          <a:xfrm rot="-600000">
            <a:off x="2119313" y="2886075"/>
            <a:ext cx="1004887" cy="1552575"/>
          </a:xfrm>
          <a:prstGeom prst="rect">
            <a:avLst/>
          </a:prstGeom>
          <a:noFill/>
          <a:ln w="9525">
            <a:noFill/>
            <a:miter lim="800000"/>
            <a:headEnd/>
            <a:tailEnd/>
          </a:ln>
        </p:spPr>
      </p:pic>
      <p:pic>
        <p:nvPicPr>
          <p:cNvPr id="21515" name="Picture 11"/>
          <p:cNvPicPr>
            <a:picLocks noChangeAspect="1" noChangeArrowheads="1"/>
          </p:cNvPicPr>
          <p:nvPr/>
        </p:nvPicPr>
        <p:blipFill>
          <a:blip r:embed="rId11" cstate="print"/>
          <a:srcRect/>
          <a:stretch>
            <a:fillRect/>
          </a:stretch>
        </p:blipFill>
        <p:spPr bwMode="auto">
          <a:xfrm>
            <a:off x="2640013" y="2776538"/>
            <a:ext cx="998537" cy="1519237"/>
          </a:xfrm>
          <a:prstGeom prst="rect">
            <a:avLst/>
          </a:prstGeom>
          <a:noFill/>
          <a:ln w="9525">
            <a:noFill/>
            <a:miter lim="800000"/>
            <a:headEnd/>
            <a:tailEnd/>
          </a:ln>
        </p:spPr>
      </p:pic>
      <p:pic>
        <p:nvPicPr>
          <p:cNvPr id="21516" name="Picture 12"/>
          <p:cNvPicPr>
            <a:picLocks noChangeAspect="1" noChangeArrowheads="1"/>
          </p:cNvPicPr>
          <p:nvPr/>
        </p:nvPicPr>
        <p:blipFill>
          <a:blip r:embed="rId12" cstate="print"/>
          <a:srcRect/>
          <a:stretch>
            <a:fillRect/>
          </a:stretch>
        </p:blipFill>
        <p:spPr bwMode="auto">
          <a:xfrm>
            <a:off x="6061075" y="2690813"/>
            <a:ext cx="1219200" cy="1568450"/>
          </a:xfrm>
          <a:prstGeom prst="rect">
            <a:avLst/>
          </a:prstGeom>
          <a:noFill/>
          <a:ln w="9525">
            <a:noFill/>
            <a:miter lim="800000"/>
            <a:headEnd/>
            <a:tailEnd/>
          </a:ln>
        </p:spPr>
      </p:pic>
      <p:pic>
        <p:nvPicPr>
          <p:cNvPr id="21517" name="Picture 13"/>
          <p:cNvPicPr>
            <a:picLocks noChangeAspect="1" noChangeArrowheads="1"/>
          </p:cNvPicPr>
          <p:nvPr/>
        </p:nvPicPr>
        <p:blipFill>
          <a:blip r:embed="rId13" cstate="print"/>
          <a:srcRect/>
          <a:stretch>
            <a:fillRect/>
          </a:stretch>
        </p:blipFill>
        <p:spPr bwMode="auto">
          <a:xfrm>
            <a:off x="7667625" y="2690813"/>
            <a:ext cx="1200150" cy="1568450"/>
          </a:xfrm>
          <a:prstGeom prst="rect">
            <a:avLst/>
          </a:prstGeom>
          <a:noFill/>
          <a:ln w="9525">
            <a:noFill/>
            <a:miter lim="800000"/>
            <a:headEnd/>
            <a:tailEnd/>
          </a:ln>
        </p:spPr>
      </p:pic>
      <p:sp>
        <p:nvSpPr>
          <p:cNvPr id="21518" name="Rectangle 11"/>
          <p:cNvSpPr>
            <a:spLocks noChangeArrowheads="1"/>
          </p:cNvSpPr>
          <p:nvPr/>
        </p:nvSpPr>
        <p:spPr bwMode="auto">
          <a:xfrm>
            <a:off x="7664450" y="2951163"/>
            <a:ext cx="1200150" cy="1046440"/>
          </a:xfrm>
          <a:prstGeom prst="rect">
            <a:avLst/>
          </a:prstGeom>
          <a:noFill/>
          <a:ln w="9525">
            <a:noFill/>
            <a:miter lim="800000"/>
            <a:headEnd/>
            <a:tailEnd/>
          </a:ln>
        </p:spPr>
        <p:txBody>
          <a:bodyPr>
            <a:spAutoFit/>
          </a:bodyPr>
          <a:lstStyle/>
          <a:p>
            <a:pPr algn="ctr" eaLnBrk="1" hangingPunct="1"/>
            <a:r>
              <a:rPr lang="en-US" altLang="en-US" sz="1400" b="1" dirty="0">
                <a:solidFill>
                  <a:srgbClr val="000000"/>
                </a:solidFill>
                <a:latin typeface="Calibri" pitchFamily="34" charset="0"/>
              </a:rPr>
              <a:t>Working Toward </a:t>
            </a:r>
            <a:r>
              <a:rPr lang="en-US" altLang="en-US" sz="2000" b="1" dirty="0">
                <a:solidFill>
                  <a:srgbClr val="000000"/>
                </a:solidFill>
                <a:latin typeface="Calibri" pitchFamily="34" charset="0"/>
              </a:rPr>
              <a:t>20??</a:t>
            </a:r>
            <a:r>
              <a:rPr lang="en-US" altLang="en-US" sz="1400" b="1" dirty="0">
                <a:solidFill>
                  <a:srgbClr val="000000"/>
                </a:solidFill>
                <a:latin typeface="Calibri" pitchFamily="34" charset="0"/>
              </a:rPr>
              <a:t> MUTCD </a:t>
            </a:r>
            <a:endParaRPr lang="en-US" altLang="en-US" b="1" dirty="0">
              <a:solidFill>
                <a:srgbClr val="000000"/>
              </a:solidFill>
              <a:latin typeface="Calibri" pitchFamily="34" charset="0"/>
            </a:endParaRPr>
          </a:p>
        </p:txBody>
      </p:sp>
      <p:sp>
        <p:nvSpPr>
          <p:cNvPr id="4" name="Striped Right Arrow 3"/>
          <p:cNvSpPr/>
          <p:nvPr/>
        </p:nvSpPr>
        <p:spPr>
          <a:xfrm>
            <a:off x="228600" y="6172200"/>
            <a:ext cx="8669338" cy="4841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1520" name="TextBox 4"/>
          <p:cNvSpPr txBox="1">
            <a:spLocks noChangeArrowheads="1"/>
          </p:cNvSpPr>
          <p:nvPr/>
        </p:nvSpPr>
        <p:spPr bwMode="auto">
          <a:xfrm>
            <a:off x="325438" y="6229350"/>
            <a:ext cx="969962" cy="369888"/>
          </a:xfrm>
          <a:prstGeom prst="rect">
            <a:avLst/>
          </a:prstGeom>
          <a:noFill/>
          <a:ln w="9525">
            <a:noFill/>
            <a:miter lim="800000"/>
            <a:headEnd/>
            <a:tailEnd/>
          </a:ln>
        </p:spPr>
        <p:txBody>
          <a:bodyPr>
            <a:spAutoFit/>
          </a:bodyPr>
          <a:lstStyle/>
          <a:p>
            <a:pPr eaLnBrk="1" hangingPunct="1"/>
            <a:r>
              <a:rPr lang="en-US" altLang="en-US" dirty="0">
                <a:solidFill>
                  <a:srgbClr val="000000"/>
                </a:solidFill>
                <a:latin typeface="Calibri" pitchFamily="34" charset="0"/>
              </a:rPr>
              <a:t>1935</a:t>
            </a:r>
          </a:p>
        </p:txBody>
      </p:sp>
      <p:sp>
        <p:nvSpPr>
          <p:cNvPr id="21521" name="TextBox 5"/>
          <p:cNvSpPr txBox="1">
            <a:spLocks noChangeArrowheads="1"/>
          </p:cNvSpPr>
          <p:nvPr/>
        </p:nvSpPr>
        <p:spPr bwMode="auto">
          <a:xfrm>
            <a:off x="7762875" y="6224588"/>
            <a:ext cx="847725" cy="369887"/>
          </a:xfrm>
          <a:prstGeom prst="rect">
            <a:avLst/>
          </a:prstGeom>
          <a:noFill/>
          <a:ln w="9525">
            <a:noFill/>
            <a:miter lim="800000"/>
            <a:headEnd/>
            <a:tailEnd/>
          </a:ln>
        </p:spPr>
        <p:txBody>
          <a:bodyPr>
            <a:spAutoFit/>
          </a:bodyPr>
          <a:lstStyle/>
          <a:p>
            <a:pPr eaLnBrk="1" hangingPunct="1"/>
            <a:r>
              <a:rPr lang="en-US" altLang="en-US" dirty="0">
                <a:solidFill>
                  <a:srgbClr val="000000"/>
                </a:solidFill>
                <a:latin typeface="Calibri" pitchFamily="34" charset="0"/>
              </a:rPr>
              <a:t>Future</a:t>
            </a:r>
          </a:p>
        </p:txBody>
      </p:sp>
      <p:sp>
        <p:nvSpPr>
          <p:cNvPr id="25" name="Rectangle 2"/>
          <p:cNvSpPr txBox="1">
            <a:spLocks noChangeArrowheads="1"/>
          </p:cNvSpPr>
          <p:nvPr/>
        </p:nvSpPr>
        <p:spPr bwMode="auto">
          <a:xfrm>
            <a:off x="457200" y="457200"/>
            <a:ext cx="8229600" cy="1066800"/>
          </a:xfrm>
          <a:prstGeom prst="rect">
            <a:avLst/>
          </a:prstGeom>
          <a:solidFill>
            <a:srgbClr val="00602B"/>
          </a:solidFill>
          <a:ln>
            <a:noFill/>
          </a:ln>
          <a:effectLst/>
        </p:spPr>
        <p:txBody>
          <a:bodyPr anchor="ctr"/>
          <a:lstStyle>
            <a:lvl1pPr algn="ctr" rtl="0" eaLnBrk="0" fontAlgn="base" hangingPunct="0">
              <a:spcBef>
                <a:spcPct val="0"/>
              </a:spcBef>
              <a:spcAft>
                <a:spcPct val="0"/>
              </a:spcAft>
              <a:defRPr sz="4400" b="1">
                <a:solidFill>
                  <a:srgbClr val="660066"/>
                </a:solidFill>
                <a:latin typeface="+mj-lt"/>
                <a:ea typeface="+mj-ea"/>
                <a:cs typeface="+mj-cs"/>
              </a:defRPr>
            </a:lvl1pPr>
            <a:lvl2pPr algn="ctr" rtl="0" eaLnBrk="0" fontAlgn="base" hangingPunct="0">
              <a:spcBef>
                <a:spcPct val="0"/>
              </a:spcBef>
              <a:spcAft>
                <a:spcPct val="0"/>
              </a:spcAft>
              <a:defRPr sz="4400" b="1">
                <a:solidFill>
                  <a:srgbClr val="660066"/>
                </a:solidFill>
                <a:latin typeface="Arial" charset="0"/>
              </a:defRPr>
            </a:lvl2pPr>
            <a:lvl3pPr algn="ctr" rtl="0" eaLnBrk="0" fontAlgn="base" hangingPunct="0">
              <a:spcBef>
                <a:spcPct val="0"/>
              </a:spcBef>
              <a:spcAft>
                <a:spcPct val="0"/>
              </a:spcAft>
              <a:defRPr sz="4400" b="1">
                <a:solidFill>
                  <a:srgbClr val="660066"/>
                </a:solidFill>
                <a:latin typeface="Arial" charset="0"/>
              </a:defRPr>
            </a:lvl3pPr>
            <a:lvl4pPr algn="ctr" rtl="0" eaLnBrk="0" fontAlgn="base" hangingPunct="0">
              <a:spcBef>
                <a:spcPct val="0"/>
              </a:spcBef>
              <a:spcAft>
                <a:spcPct val="0"/>
              </a:spcAft>
              <a:defRPr sz="4400" b="1">
                <a:solidFill>
                  <a:srgbClr val="660066"/>
                </a:solidFill>
                <a:latin typeface="Arial" charset="0"/>
              </a:defRPr>
            </a:lvl4pPr>
            <a:lvl5pPr algn="ctr" rtl="0" eaLnBrk="0" fontAlgn="base" hangingPunct="0">
              <a:spcBef>
                <a:spcPct val="0"/>
              </a:spcBef>
              <a:spcAft>
                <a:spcPct val="0"/>
              </a:spcAft>
              <a:defRPr sz="4400" b="1">
                <a:solidFill>
                  <a:srgbClr val="660066"/>
                </a:solidFill>
                <a:latin typeface="Arial" charset="0"/>
              </a:defRPr>
            </a:lvl5pPr>
            <a:lvl6pPr marL="457200" algn="ctr" rtl="0" fontAlgn="base">
              <a:spcBef>
                <a:spcPct val="0"/>
              </a:spcBef>
              <a:spcAft>
                <a:spcPct val="0"/>
              </a:spcAft>
              <a:defRPr sz="4400" b="1">
                <a:solidFill>
                  <a:srgbClr val="660066"/>
                </a:solidFill>
                <a:latin typeface="Arial" charset="0"/>
              </a:defRPr>
            </a:lvl6pPr>
            <a:lvl7pPr marL="914400" algn="ctr" rtl="0" fontAlgn="base">
              <a:spcBef>
                <a:spcPct val="0"/>
              </a:spcBef>
              <a:spcAft>
                <a:spcPct val="0"/>
              </a:spcAft>
              <a:defRPr sz="4400" b="1">
                <a:solidFill>
                  <a:srgbClr val="660066"/>
                </a:solidFill>
                <a:latin typeface="Arial" charset="0"/>
              </a:defRPr>
            </a:lvl7pPr>
            <a:lvl8pPr marL="1371600" algn="ctr" rtl="0" fontAlgn="base">
              <a:spcBef>
                <a:spcPct val="0"/>
              </a:spcBef>
              <a:spcAft>
                <a:spcPct val="0"/>
              </a:spcAft>
              <a:defRPr sz="4400" b="1">
                <a:solidFill>
                  <a:srgbClr val="660066"/>
                </a:solidFill>
                <a:latin typeface="Arial" charset="0"/>
              </a:defRPr>
            </a:lvl8pPr>
            <a:lvl9pPr marL="1828800" algn="ctr" rtl="0" fontAlgn="base">
              <a:spcBef>
                <a:spcPct val="0"/>
              </a:spcBef>
              <a:spcAft>
                <a:spcPct val="0"/>
              </a:spcAft>
              <a:defRPr sz="4400" b="1">
                <a:solidFill>
                  <a:srgbClr val="660066"/>
                </a:solidFill>
                <a:latin typeface="Arial" charset="0"/>
              </a:defRPr>
            </a:lvl9pPr>
          </a:lstStyle>
          <a:p>
            <a:pPr eaLnBrk="1" hangingPunct="1">
              <a:defRPr/>
            </a:pPr>
            <a:r>
              <a:rPr lang="en-US" altLang="en-US" sz="3200" kern="0" dirty="0">
                <a:solidFill>
                  <a:srgbClr val="FFFFFF"/>
                </a:solidFill>
                <a:latin typeface="Arial"/>
              </a:rPr>
              <a:t>Evolution of the MUTCD</a:t>
            </a:r>
            <a:endParaRPr lang="en-US" altLang="en-US" sz="3200" kern="0" dirty="0">
              <a:latin typeface="Arial"/>
            </a:endParaRPr>
          </a:p>
        </p:txBody>
      </p:sp>
      <p:sp>
        <p:nvSpPr>
          <p:cNvPr id="2" name="Rectangle 1"/>
          <p:cNvSpPr/>
          <p:nvPr/>
        </p:nvSpPr>
        <p:spPr>
          <a:xfrm>
            <a:off x="581302" y="1868248"/>
            <a:ext cx="5444848" cy="584775"/>
          </a:xfrm>
          <a:prstGeom prst="rect">
            <a:avLst/>
          </a:prstGeom>
        </p:spPr>
        <p:txBody>
          <a:bodyPr wrap="square">
            <a:spAutoFit/>
          </a:bodyPr>
          <a:lstStyle/>
          <a:p>
            <a:pPr marL="0" indent="0">
              <a:buNone/>
            </a:pPr>
            <a:r>
              <a:rPr lang="en-US" sz="3200" dirty="0"/>
              <a:t>Over 80 years &amp; 10 Editions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1"/>
          <p:cNvSpPr>
            <a:spLocks noGrp="1"/>
          </p:cNvSpPr>
          <p:nvPr>
            <p:ph type="sldNum" sz="quarter" idx="10"/>
          </p:nvPr>
        </p:nvSpPr>
        <p:spPr>
          <a:noFill/>
        </p:spPr>
        <p:txBody>
          <a:bodyPr/>
          <a:lstStyle/>
          <a:p>
            <a:fld id="{62922A95-9733-416F-A8A1-ADC85DFA8CAA}" type="slidenum">
              <a:rPr lang="en-US" altLang="en-US"/>
              <a:pPr/>
              <a:t>13</a:t>
            </a:fld>
            <a:endParaRPr lang="en-US" altLang="en-US"/>
          </a:p>
        </p:txBody>
      </p:sp>
      <p:sp>
        <p:nvSpPr>
          <p:cNvPr id="33794" name="Content Placeholder 3"/>
          <p:cNvSpPr>
            <a:spLocks noGrp="1"/>
          </p:cNvSpPr>
          <p:nvPr>
            <p:ph idx="4294967295"/>
          </p:nvPr>
        </p:nvSpPr>
        <p:spPr>
          <a:xfrm>
            <a:off x="381000" y="1371600"/>
            <a:ext cx="8229600" cy="5181600"/>
          </a:xfrm>
        </p:spPr>
        <p:txBody>
          <a:bodyPr/>
          <a:lstStyle/>
          <a:p>
            <a:pPr marL="0" indent="0" defTabSz="511175">
              <a:buFont typeface="Wingdings" pitchFamily="2" charset="2"/>
              <a:buNone/>
              <a:tabLst>
                <a:tab pos="403225" algn="l"/>
              </a:tabLst>
            </a:pPr>
            <a:endParaRPr lang="en-US" altLang="en-US" sz="800" b="1" dirty="0"/>
          </a:p>
          <a:p>
            <a:pPr marL="0" indent="0" defTabSz="511175">
              <a:buNone/>
              <a:tabLst>
                <a:tab pos="280988" algn="l"/>
              </a:tabLst>
            </a:pPr>
            <a:endParaRPr lang="en-US" altLang="en-US" sz="2400" b="1" dirty="0"/>
          </a:p>
        </p:txBody>
      </p:sp>
      <p:sp>
        <p:nvSpPr>
          <p:cNvPr id="33796" name="Rectangle 2"/>
          <p:cNvSpPr>
            <a:spLocks noGrp="1" noChangeArrowheads="1"/>
          </p:cNvSpPr>
          <p:nvPr>
            <p:ph type="title" idx="4294967295"/>
          </p:nvPr>
        </p:nvSpPr>
        <p:spPr>
          <a:xfrm>
            <a:off x="381000" y="457200"/>
            <a:ext cx="8229600" cy="762000"/>
          </a:xfrm>
          <a:solidFill>
            <a:srgbClr val="00602B"/>
          </a:solidFill>
        </p:spPr>
        <p:txBody>
          <a:bodyPr/>
          <a:lstStyle/>
          <a:p>
            <a:pPr algn="ctr" eaLnBrk="1" hangingPunct="1"/>
            <a:r>
              <a:rPr lang="en-US" altLang="en-US" sz="3200" b="1" dirty="0">
                <a:solidFill>
                  <a:srgbClr val="FFFFFF"/>
                </a:solidFill>
              </a:rPr>
              <a:t>MUTCD </a:t>
            </a:r>
            <a:r>
              <a:rPr lang="en-US" altLang="en-US" sz="2800" b="1" dirty="0">
                <a:solidFill>
                  <a:srgbClr val="FFFFFF"/>
                </a:solidFill>
              </a:rPr>
              <a:t>(https://mutcd.fhwa.dot.gov/)</a:t>
            </a:r>
            <a:endParaRPr lang="en-US" altLang="en-US" sz="2800" b="1" dirty="0">
              <a:solidFill>
                <a:srgbClr val="660066"/>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196" t="12222" r="12615" b="44445"/>
          <a:stretch/>
        </p:blipFill>
        <p:spPr>
          <a:xfrm>
            <a:off x="1219200" y="1447801"/>
            <a:ext cx="6916178" cy="5024624"/>
          </a:xfrm>
          <a:prstGeom prst="rect">
            <a:avLst/>
          </a:prstGeom>
        </p:spPr>
      </p:pic>
    </p:spTree>
    <p:extLst>
      <p:ext uri="{BB962C8B-B14F-4D97-AF65-F5344CB8AC3E}">
        <p14:creationId xmlns:p14="http://schemas.microsoft.com/office/powerpoint/2010/main" val="57578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1"/>
          <p:cNvSpPr>
            <a:spLocks noGrp="1"/>
          </p:cNvSpPr>
          <p:nvPr>
            <p:ph type="sldNum" sz="quarter" idx="10"/>
          </p:nvPr>
        </p:nvSpPr>
        <p:spPr>
          <a:noFill/>
        </p:spPr>
        <p:txBody>
          <a:bodyPr/>
          <a:lstStyle/>
          <a:p>
            <a:fld id="{62922A95-9733-416F-A8A1-ADC85DFA8CAA}" type="slidenum">
              <a:rPr lang="en-US" altLang="en-US"/>
              <a:pPr/>
              <a:t>14</a:t>
            </a:fld>
            <a:endParaRPr lang="en-US" altLang="en-US"/>
          </a:p>
        </p:txBody>
      </p:sp>
      <p:sp>
        <p:nvSpPr>
          <p:cNvPr id="33794" name="Content Placeholder 3"/>
          <p:cNvSpPr>
            <a:spLocks noGrp="1"/>
          </p:cNvSpPr>
          <p:nvPr>
            <p:ph idx="4294967295"/>
          </p:nvPr>
        </p:nvSpPr>
        <p:spPr>
          <a:xfrm>
            <a:off x="381000" y="1371600"/>
            <a:ext cx="8229600" cy="5181600"/>
          </a:xfrm>
        </p:spPr>
        <p:txBody>
          <a:bodyPr/>
          <a:lstStyle/>
          <a:p>
            <a:pPr marL="0" indent="0" defTabSz="511175">
              <a:buFont typeface="Wingdings" pitchFamily="2" charset="2"/>
              <a:buNone/>
              <a:tabLst>
                <a:tab pos="403225" algn="l"/>
              </a:tabLst>
            </a:pPr>
            <a:endParaRPr lang="en-US" altLang="en-US" sz="800" b="1" dirty="0"/>
          </a:p>
          <a:p>
            <a:pPr marL="0" indent="0" defTabSz="511175">
              <a:buNone/>
              <a:tabLst>
                <a:tab pos="280988" algn="l"/>
              </a:tabLst>
            </a:pPr>
            <a:r>
              <a:rPr lang="en-US" sz="2800" b="1" dirty="0">
                <a:latin typeface="Arial" panose="020B0604020202020204" pitchFamily="34" charset="0"/>
                <a:cs typeface="Arial" panose="020B0604020202020204" pitchFamily="34" charset="0"/>
              </a:rPr>
              <a:t>The FHWA's MUTCD Team receives questions 	daily about a wide variety of issues involving 	traffic control devices and the MUTCD</a:t>
            </a:r>
          </a:p>
          <a:p>
            <a:pPr marL="0" indent="0" defTabSz="511175">
              <a:buNone/>
              <a:tabLst>
                <a:tab pos="280988" algn="l"/>
              </a:tabLst>
            </a:pPr>
            <a:r>
              <a:rPr lang="en-US" sz="2800" b="1" dirty="0">
                <a:latin typeface="Arial" panose="020B0604020202020204" pitchFamily="34" charset="0"/>
                <a:cs typeface="Arial" panose="020B0604020202020204" pitchFamily="34" charset="0"/>
              </a:rPr>
              <a:t>As a resource to practitioners, some of the 	most frequently-asked questions, along with 	the answers to those questions, are posted 	on the FAQs web page of the MUTCD web 	site</a:t>
            </a:r>
          </a:p>
          <a:p>
            <a:pPr marL="0" indent="0" defTabSz="511175">
              <a:buNone/>
              <a:tabLst>
                <a:tab pos="280988" algn="l"/>
              </a:tabLst>
            </a:pPr>
            <a:r>
              <a:rPr lang="en-US" sz="2800" b="1" dirty="0">
                <a:latin typeface="Arial" panose="020B0604020202020204" pitchFamily="34" charset="0"/>
                <a:cs typeface="Arial" panose="020B0604020202020204" pitchFamily="34" charset="0"/>
              </a:rPr>
              <a:t>All of the FAQs are relevant to the 2009 	MUTCD</a:t>
            </a:r>
          </a:p>
          <a:p>
            <a:pPr marL="0" indent="0" defTabSz="511175">
              <a:buFont typeface="Wingdings" pitchFamily="2" charset="2"/>
              <a:buNone/>
              <a:tabLst>
                <a:tab pos="403225" algn="l"/>
              </a:tabLst>
            </a:pPr>
            <a:endParaRPr lang="en-US" altLang="en-US" sz="2400" b="1" dirty="0"/>
          </a:p>
        </p:txBody>
      </p:sp>
      <p:sp>
        <p:nvSpPr>
          <p:cNvPr id="33796" name="Rectangle 2"/>
          <p:cNvSpPr>
            <a:spLocks noGrp="1" noChangeArrowheads="1"/>
          </p:cNvSpPr>
          <p:nvPr>
            <p:ph type="title" idx="4294967295"/>
          </p:nvPr>
        </p:nvSpPr>
        <p:spPr>
          <a:xfrm>
            <a:off x="381000" y="457200"/>
            <a:ext cx="8229600" cy="762000"/>
          </a:xfrm>
          <a:solidFill>
            <a:srgbClr val="00602B"/>
          </a:solidFill>
        </p:spPr>
        <p:txBody>
          <a:bodyPr/>
          <a:lstStyle/>
          <a:p>
            <a:pPr eaLnBrk="1" hangingPunct="1"/>
            <a:r>
              <a:rPr lang="en-US" altLang="en-US" sz="3200" b="1" dirty="0">
                <a:solidFill>
                  <a:srgbClr val="FFFFFF"/>
                </a:solidFill>
              </a:rPr>
              <a:t>Frequently Asked Questions (FAQ’s)</a:t>
            </a:r>
            <a:endParaRPr lang="en-US" altLang="en-US" sz="3200" b="1" dirty="0">
              <a:solidFill>
                <a:srgbClr val="660066"/>
              </a:solidFill>
            </a:endParaRPr>
          </a:p>
        </p:txBody>
      </p:sp>
    </p:spTree>
    <p:extLst>
      <p:ext uri="{BB962C8B-B14F-4D97-AF65-F5344CB8AC3E}">
        <p14:creationId xmlns:p14="http://schemas.microsoft.com/office/powerpoint/2010/main" val="90526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3"/>
          <p:cNvSpPr>
            <a:spLocks noGrp="1"/>
          </p:cNvSpPr>
          <p:nvPr>
            <p:ph idx="1"/>
          </p:nvPr>
        </p:nvSpPr>
        <p:spPr>
          <a:xfrm>
            <a:off x="457200" y="1371600"/>
            <a:ext cx="8229600" cy="5181600"/>
          </a:xfrm>
        </p:spPr>
        <p:txBody>
          <a:bodyPr/>
          <a:lstStyle/>
          <a:p>
            <a:pPr marL="0" indent="0" defTabSz="511175">
              <a:buFont typeface="Wingdings" pitchFamily="2" charset="2"/>
              <a:buNone/>
              <a:tabLst>
                <a:tab pos="403225" algn="l"/>
              </a:tabLst>
            </a:pPr>
            <a:r>
              <a:rPr lang="en-US" sz="2800" b="1" kern="1200" dirty="0">
                <a:solidFill>
                  <a:srgbClr val="000000"/>
                </a:solidFill>
                <a:latin typeface="Arial" panose="020B0604020202020204" pitchFamily="34" charset="0"/>
                <a:cs typeface="Arial" panose="020B0604020202020204" pitchFamily="34" charset="0"/>
              </a:rPr>
              <a:t>Purpose is to allow the FHWA to provide additional clarity to practitioners when a provision in the MUTCD is difficult to understand or when situations arise where complying with a particular provision would be challenging or impractical</a:t>
            </a:r>
          </a:p>
          <a:p>
            <a:pPr marL="0" lvl="0" indent="0" defTabSz="511175" eaLnBrk="1" fontAlgn="auto" hangingPunct="1">
              <a:spcAft>
                <a:spcPts val="0"/>
              </a:spcAft>
              <a:buClrTx/>
              <a:buSzTx/>
              <a:buNone/>
            </a:pPr>
            <a:endParaRPr lang="en-US" sz="1200" b="1" dirty="0"/>
          </a:p>
          <a:p>
            <a:pPr marL="0" lvl="0" indent="0" defTabSz="511175" eaLnBrk="1" fontAlgn="auto" hangingPunct="1">
              <a:spcAft>
                <a:spcPts val="0"/>
              </a:spcAft>
              <a:buClrTx/>
              <a:buSzTx/>
              <a:buNone/>
            </a:pPr>
            <a:r>
              <a:rPr lang="en-US" sz="2800" b="1" kern="1200" dirty="0">
                <a:solidFill>
                  <a:srgbClr val="000000"/>
                </a:solidFill>
                <a:latin typeface="Arial" panose="020B0604020202020204" pitchFamily="34" charset="0"/>
                <a:cs typeface="Arial" panose="020B0604020202020204" pitchFamily="34" charset="0"/>
              </a:rPr>
              <a:t>An Official Interpretation is </a:t>
            </a:r>
            <a:r>
              <a:rPr lang="en-US" sz="2800" b="1" u="sng" kern="1200" dirty="0">
                <a:solidFill>
                  <a:srgbClr val="000000"/>
                </a:solidFill>
                <a:latin typeface="Arial" panose="020B0604020202020204" pitchFamily="34" charset="0"/>
                <a:cs typeface="Arial" panose="020B0604020202020204" pitchFamily="34" charset="0"/>
              </a:rPr>
              <a:t>not a revision </a:t>
            </a:r>
            <a:r>
              <a:rPr lang="en-US" sz="2800" b="1" kern="1200" dirty="0">
                <a:solidFill>
                  <a:srgbClr val="000000"/>
                </a:solidFill>
                <a:latin typeface="Arial" panose="020B0604020202020204" pitchFamily="34" charset="0"/>
                <a:cs typeface="Arial" panose="020B0604020202020204" pitchFamily="34" charset="0"/>
              </a:rPr>
              <a:t>to the MUTCD and should be considered as FHWA policy guidance or FHWA's recommendation of appropriate or best practice</a:t>
            </a:r>
          </a:p>
          <a:p>
            <a:pPr marL="0" indent="0" defTabSz="511175">
              <a:buNone/>
              <a:tabLst>
                <a:tab pos="403225" algn="l"/>
              </a:tabLst>
            </a:pPr>
            <a:endParaRPr lang="en-US" altLang="en-US" sz="2400" b="1" dirty="0"/>
          </a:p>
        </p:txBody>
      </p:sp>
      <p:sp>
        <p:nvSpPr>
          <p:cNvPr id="35843" name="Slide Number Placeholder 1"/>
          <p:cNvSpPr>
            <a:spLocks noGrp="1"/>
          </p:cNvSpPr>
          <p:nvPr>
            <p:ph type="sldNum" sz="quarter" idx="11"/>
          </p:nvPr>
        </p:nvSpPr>
        <p:spPr>
          <a:noFill/>
        </p:spPr>
        <p:txBody>
          <a:bodyPr/>
          <a:lstStyle/>
          <a:p>
            <a:fld id="{BCD9166B-A757-47FC-96F8-65E4938DCC53}" type="slidenum">
              <a:rPr lang="en-US" altLang="en-US"/>
              <a:pPr/>
              <a:t>15</a:t>
            </a:fld>
            <a:endParaRPr lang="en-US" altLang="en-US"/>
          </a:p>
        </p:txBody>
      </p:sp>
      <p:sp>
        <p:nvSpPr>
          <p:cNvPr id="35844" name="Rectangle 2"/>
          <p:cNvSpPr>
            <a:spLocks noGrp="1" noChangeArrowheads="1"/>
          </p:cNvSpPr>
          <p:nvPr>
            <p:ph type="title"/>
          </p:nvPr>
        </p:nvSpPr>
        <p:spPr>
          <a:xfrm>
            <a:off x="457200" y="457200"/>
            <a:ext cx="8229600" cy="762000"/>
          </a:xfrm>
          <a:solidFill>
            <a:srgbClr val="00602B"/>
          </a:solidFill>
        </p:spPr>
        <p:txBody>
          <a:bodyPr/>
          <a:lstStyle/>
          <a:p>
            <a:pPr algn="ctr" eaLnBrk="1" hangingPunct="1"/>
            <a:r>
              <a:rPr lang="en-US" altLang="en-US" sz="3200" b="1" dirty="0">
                <a:solidFill>
                  <a:srgbClr val="FFFFFF"/>
                </a:solidFill>
              </a:rPr>
              <a:t>Official Interpretations</a:t>
            </a:r>
            <a:endParaRPr lang="en-US" altLang="en-US" sz="3200" b="1" dirty="0">
              <a:solidFill>
                <a:srgbClr val="6600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1"/>
          <p:cNvSpPr>
            <a:spLocks noGrp="1"/>
          </p:cNvSpPr>
          <p:nvPr>
            <p:ph type="sldNum" sz="quarter" idx="10"/>
          </p:nvPr>
        </p:nvSpPr>
        <p:spPr>
          <a:noFill/>
        </p:spPr>
        <p:txBody>
          <a:bodyPr/>
          <a:lstStyle/>
          <a:p>
            <a:fld id="{62922A95-9733-416F-A8A1-ADC85DFA8CAA}" type="slidenum">
              <a:rPr lang="en-US" altLang="en-US"/>
              <a:pPr/>
              <a:t>16</a:t>
            </a:fld>
            <a:endParaRPr lang="en-US" altLang="en-US"/>
          </a:p>
        </p:txBody>
      </p:sp>
      <p:sp>
        <p:nvSpPr>
          <p:cNvPr id="33794" name="Content Placeholder 3"/>
          <p:cNvSpPr>
            <a:spLocks noGrp="1"/>
          </p:cNvSpPr>
          <p:nvPr>
            <p:ph idx="4294967295"/>
          </p:nvPr>
        </p:nvSpPr>
        <p:spPr>
          <a:xfrm>
            <a:off x="457200" y="1371600"/>
            <a:ext cx="8229600" cy="5181600"/>
          </a:xfrm>
        </p:spPr>
        <p:txBody>
          <a:bodyPr/>
          <a:lstStyle/>
          <a:p>
            <a:pPr marL="0" lvl="0" indent="0" defTabSz="511175">
              <a:buClr>
                <a:srgbClr val="00007D"/>
              </a:buClr>
              <a:buSzPct val="75000"/>
              <a:buNone/>
              <a:tabLst>
                <a:tab pos="403225" algn="l"/>
              </a:tabLst>
            </a:pPr>
            <a:r>
              <a:rPr lang="en-US" altLang="en-US" sz="2400" b="1" kern="0" dirty="0">
                <a:solidFill>
                  <a:srgbClr val="000000"/>
                </a:solidFill>
                <a:latin typeface="Arial"/>
              </a:rPr>
              <a:t>A total of </a:t>
            </a:r>
            <a:r>
              <a:rPr lang="en-US" altLang="en-US" sz="2400" b="1" kern="0" dirty="0">
                <a:solidFill>
                  <a:srgbClr val="FF0000"/>
                </a:solidFill>
                <a:latin typeface="Arial"/>
              </a:rPr>
              <a:t>86</a:t>
            </a:r>
            <a:r>
              <a:rPr lang="en-US" altLang="en-US" sz="2400" b="1" kern="0" dirty="0">
                <a:solidFill>
                  <a:srgbClr val="000000"/>
                </a:solidFill>
                <a:latin typeface="Arial"/>
              </a:rPr>
              <a:t> official interpretations have been issued since the 2009 MUTCD was published, with the following distribution by parts:</a:t>
            </a:r>
          </a:p>
          <a:p>
            <a:pPr lvl="0" defTabSz="511175">
              <a:buClr>
                <a:srgbClr val="00007D"/>
              </a:buClr>
              <a:buSzPct val="75000"/>
              <a:buFont typeface="Wingdings" panose="05000000000000000000" pitchFamily="2" charset="2"/>
              <a:buChar char="§"/>
              <a:tabLst>
                <a:tab pos="403225" algn="l"/>
              </a:tabLst>
            </a:pPr>
            <a:r>
              <a:rPr lang="en-US" altLang="en-US" sz="2400" b="1" kern="0" dirty="0">
                <a:solidFill>
                  <a:srgbClr val="000000"/>
                </a:solidFill>
                <a:latin typeface="Arial"/>
              </a:rPr>
              <a:t>Part 1. General – </a:t>
            </a:r>
            <a:r>
              <a:rPr lang="en-US" altLang="en-US" sz="2400" b="1" kern="0" dirty="0">
                <a:solidFill>
                  <a:srgbClr val="FF0000"/>
                </a:solidFill>
                <a:latin typeface="Arial"/>
              </a:rPr>
              <a:t>2</a:t>
            </a:r>
            <a:r>
              <a:rPr lang="en-US" altLang="en-US" sz="2400" b="1" kern="0" dirty="0">
                <a:solidFill>
                  <a:srgbClr val="000000"/>
                </a:solidFill>
                <a:latin typeface="Arial"/>
              </a:rPr>
              <a:t>   </a:t>
            </a:r>
          </a:p>
          <a:p>
            <a:pPr lvl="0" defTabSz="511175">
              <a:buClr>
                <a:srgbClr val="00007D"/>
              </a:buClr>
              <a:buSzPct val="75000"/>
              <a:buFont typeface="Wingdings" panose="05000000000000000000" pitchFamily="2" charset="2"/>
              <a:buChar char="§"/>
              <a:tabLst>
                <a:tab pos="403225" algn="l"/>
              </a:tabLst>
            </a:pPr>
            <a:r>
              <a:rPr lang="en-US" altLang="en-US" sz="2400" b="1" kern="0" dirty="0">
                <a:solidFill>
                  <a:srgbClr val="000000"/>
                </a:solidFill>
                <a:latin typeface="Arial"/>
              </a:rPr>
              <a:t>Part 2. Signs – </a:t>
            </a:r>
            <a:r>
              <a:rPr lang="en-US" altLang="en-US" sz="2400" b="1" kern="0" dirty="0">
                <a:solidFill>
                  <a:srgbClr val="FF0000"/>
                </a:solidFill>
                <a:latin typeface="Arial"/>
              </a:rPr>
              <a:t>18</a:t>
            </a:r>
            <a:r>
              <a:rPr lang="en-US" altLang="en-US" sz="2400" b="1" kern="0" dirty="0">
                <a:solidFill>
                  <a:srgbClr val="000000"/>
                </a:solidFill>
                <a:latin typeface="Arial"/>
              </a:rPr>
              <a:t>  </a:t>
            </a:r>
          </a:p>
          <a:p>
            <a:pPr lvl="0" defTabSz="511175">
              <a:buClr>
                <a:srgbClr val="00007D"/>
              </a:buClr>
              <a:buSzPct val="75000"/>
              <a:buFont typeface="Wingdings" panose="05000000000000000000" pitchFamily="2" charset="2"/>
              <a:buChar char="§"/>
              <a:tabLst>
                <a:tab pos="403225" algn="l"/>
              </a:tabLst>
            </a:pPr>
            <a:r>
              <a:rPr lang="en-US" altLang="en-US" sz="2400" b="1" kern="0" dirty="0">
                <a:solidFill>
                  <a:srgbClr val="000000"/>
                </a:solidFill>
                <a:latin typeface="Arial"/>
              </a:rPr>
              <a:t>Part 3. Markings – </a:t>
            </a:r>
            <a:r>
              <a:rPr lang="en-US" altLang="en-US" sz="2400" b="1" kern="0" dirty="0">
                <a:solidFill>
                  <a:srgbClr val="FF0000"/>
                </a:solidFill>
                <a:latin typeface="Arial"/>
              </a:rPr>
              <a:t>5</a:t>
            </a:r>
            <a:r>
              <a:rPr lang="en-US" altLang="en-US" sz="2400" b="1" kern="0" dirty="0">
                <a:solidFill>
                  <a:srgbClr val="000000"/>
                </a:solidFill>
                <a:latin typeface="Arial"/>
              </a:rPr>
              <a:t>   </a:t>
            </a:r>
          </a:p>
          <a:p>
            <a:pPr lvl="0" defTabSz="511175">
              <a:buClr>
                <a:srgbClr val="00007D"/>
              </a:buClr>
              <a:buSzPct val="75000"/>
              <a:buFont typeface="Wingdings" panose="05000000000000000000" pitchFamily="2" charset="2"/>
              <a:buChar char="§"/>
              <a:tabLst>
                <a:tab pos="403225" algn="l"/>
              </a:tabLst>
            </a:pPr>
            <a:r>
              <a:rPr lang="en-US" altLang="en-US" sz="2400" b="1" kern="0" dirty="0">
                <a:solidFill>
                  <a:srgbClr val="000000"/>
                </a:solidFill>
                <a:latin typeface="Arial"/>
              </a:rPr>
              <a:t>Part 4. Highway Traffic Signals – </a:t>
            </a:r>
            <a:r>
              <a:rPr lang="en-US" altLang="en-US" sz="2400" b="1" kern="0" dirty="0">
                <a:solidFill>
                  <a:srgbClr val="FF0000"/>
                </a:solidFill>
                <a:latin typeface="Arial"/>
              </a:rPr>
              <a:t>29</a:t>
            </a:r>
            <a:r>
              <a:rPr lang="en-US" altLang="en-US" sz="2400" b="1" kern="0" dirty="0">
                <a:solidFill>
                  <a:srgbClr val="000000"/>
                </a:solidFill>
                <a:latin typeface="Arial"/>
              </a:rPr>
              <a:t>   </a:t>
            </a:r>
          </a:p>
          <a:p>
            <a:pPr lvl="0" defTabSz="511175">
              <a:buClr>
                <a:srgbClr val="00007D"/>
              </a:buClr>
              <a:buSzPct val="75000"/>
              <a:buFont typeface="Wingdings" panose="05000000000000000000" pitchFamily="2" charset="2"/>
              <a:buChar char="§"/>
              <a:tabLst>
                <a:tab pos="403225" algn="l"/>
              </a:tabLst>
            </a:pPr>
            <a:r>
              <a:rPr lang="en-US" altLang="en-US" sz="2400" b="1" kern="0" dirty="0">
                <a:solidFill>
                  <a:srgbClr val="000000"/>
                </a:solidFill>
                <a:latin typeface="Arial"/>
              </a:rPr>
              <a:t>Part 5. Low-Volume Roads – </a:t>
            </a:r>
            <a:r>
              <a:rPr lang="en-US" altLang="en-US" sz="2400" b="1" kern="0" dirty="0">
                <a:solidFill>
                  <a:srgbClr val="FF0000"/>
                </a:solidFill>
                <a:latin typeface="Arial"/>
              </a:rPr>
              <a:t>1</a:t>
            </a:r>
          </a:p>
          <a:p>
            <a:pPr lvl="0" defTabSz="511175">
              <a:buClr>
                <a:srgbClr val="00007D"/>
              </a:buClr>
              <a:buSzPct val="75000"/>
              <a:buFont typeface="Wingdings" panose="05000000000000000000" pitchFamily="2" charset="2"/>
              <a:buChar char="§"/>
              <a:tabLst>
                <a:tab pos="403225" algn="l"/>
              </a:tabLst>
            </a:pPr>
            <a:r>
              <a:rPr lang="en-US" altLang="en-US" sz="2400" b="1" kern="0" dirty="0">
                <a:solidFill>
                  <a:srgbClr val="000000"/>
                </a:solidFill>
                <a:latin typeface="Arial"/>
              </a:rPr>
              <a:t>Part 6. Temporary Traffic Control – </a:t>
            </a:r>
            <a:r>
              <a:rPr lang="en-US" altLang="en-US" sz="2400" b="1" kern="0" dirty="0">
                <a:solidFill>
                  <a:srgbClr val="FF0000"/>
                </a:solidFill>
                <a:latin typeface="Arial"/>
              </a:rPr>
              <a:t>16</a:t>
            </a:r>
          </a:p>
          <a:p>
            <a:pPr lvl="0" defTabSz="511175">
              <a:buClr>
                <a:srgbClr val="00007D"/>
              </a:buClr>
              <a:buSzPct val="75000"/>
              <a:buFont typeface="Wingdings" panose="05000000000000000000" pitchFamily="2" charset="2"/>
              <a:buChar char="§"/>
              <a:tabLst>
                <a:tab pos="403225" algn="l"/>
              </a:tabLst>
            </a:pPr>
            <a:r>
              <a:rPr lang="en-US" altLang="en-US" sz="2400" b="1" kern="0" dirty="0">
                <a:solidFill>
                  <a:srgbClr val="000000"/>
                </a:solidFill>
                <a:latin typeface="Arial"/>
              </a:rPr>
              <a:t>Part 7. School Areas – </a:t>
            </a:r>
            <a:r>
              <a:rPr lang="en-US" altLang="en-US" sz="2400" b="1" kern="0" dirty="0">
                <a:solidFill>
                  <a:srgbClr val="FF0000"/>
                </a:solidFill>
                <a:latin typeface="Arial"/>
              </a:rPr>
              <a:t>1</a:t>
            </a:r>
          </a:p>
          <a:p>
            <a:pPr lvl="0" defTabSz="511175">
              <a:buClr>
                <a:srgbClr val="00007D"/>
              </a:buClr>
              <a:buSzPct val="75000"/>
              <a:buFont typeface="Wingdings" panose="05000000000000000000" pitchFamily="2" charset="2"/>
              <a:buChar char="§"/>
              <a:tabLst>
                <a:tab pos="403225" algn="l"/>
              </a:tabLst>
            </a:pPr>
            <a:r>
              <a:rPr lang="en-US" altLang="en-US" sz="2400" b="1" kern="0" dirty="0">
                <a:solidFill>
                  <a:srgbClr val="000000"/>
                </a:solidFill>
                <a:latin typeface="Arial"/>
              </a:rPr>
              <a:t>Part 8. Grade Crossings – </a:t>
            </a:r>
            <a:r>
              <a:rPr lang="en-US" altLang="en-US" sz="2400" b="1" dirty="0">
                <a:solidFill>
                  <a:srgbClr val="FF0000"/>
                </a:solidFill>
                <a:latin typeface="Arial"/>
              </a:rPr>
              <a:t>7</a:t>
            </a:r>
            <a:endParaRPr lang="en-US" altLang="en-US" sz="2400" b="1" kern="0" dirty="0">
              <a:solidFill>
                <a:srgbClr val="FF0000"/>
              </a:solidFill>
              <a:latin typeface="Arial"/>
            </a:endParaRPr>
          </a:p>
          <a:p>
            <a:pPr lvl="0" defTabSz="511175">
              <a:buClr>
                <a:srgbClr val="00007D"/>
              </a:buClr>
              <a:buSzPct val="75000"/>
              <a:buFont typeface="Wingdings" panose="05000000000000000000" pitchFamily="2" charset="2"/>
              <a:buChar char="§"/>
              <a:tabLst>
                <a:tab pos="403225" algn="l"/>
              </a:tabLst>
            </a:pPr>
            <a:r>
              <a:rPr lang="en-US" altLang="en-US" sz="2400" b="1" kern="0" dirty="0">
                <a:solidFill>
                  <a:srgbClr val="000000"/>
                </a:solidFill>
                <a:latin typeface="Arial"/>
              </a:rPr>
              <a:t>Part 9. Bicycle Facilities – </a:t>
            </a:r>
            <a:r>
              <a:rPr lang="en-US" altLang="en-US" sz="2400" b="1" kern="0" dirty="0">
                <a:solidFill>
                  <a:srgbClr val="FF0000"/>
                </a:solidFill>
                <a:latin typeface="Arial"/>
              </a:rPr>
              <a:t>7</a:t>
            </a:r>
          </a:p>
          <a:p>
            <a:pPr marL="0" indent="0" defTabSz="511175">
              <a:buFont typeface="Wingdings" pitchFamily="2" charset="2"/>
              <a:buNone/>
              <a:tabLst>
                <a:tab pos="403225" algn="l"/>
              </a:tabLst>
            </a:pPr>
            <a:endParaRPr lang="en-US" altLang="en-US" sz="800" b="1" dirty="0"/>
          </a:p>
        </p:txBody>
      </p:sp>
      <p:sp>
        <p:nvSpPr>
          <p:cNvPr id="33796" name="Rectangle 2"/>
          <p:cNvSpPr>
            <a:spLocks noGrp="1" noChangeArrowheads="1"/>
          </p:cNvSpPr>
          <p:nvPr>
            <p:ph type="title" idx="4294967295"/>
          </p:nvPr>
        </p:nvSpPr>
        <p:spPr>
          <a:xfrm>
            <a:off x="381000" y="457200"/>
            <a:ext cx="8229600" cy="762000"/>
          </a:xfrm>
          <a:solidFill>
            <a:srgbClr val="00602B"/>
          </a:solidFill>
        </p:spPr>
        <p:txBody>
          <a:bodyPr/>
          <a:lstStyle/>
          <a:p>
            <a:pPr algn="ctr" eaLnBrk="1" hangingPunct="1"/>
            <a:r>
              <a:rPr lang="en-US" altLang="en-US" sz="3200" b="1" dirty="0">
                <a:solidFill>
                  <a:srgbClr val="FFFFFF"/>
                </a:solidFill>
                <a:latin typeface="Arial" panose="020B0604020202020204" pitchFamily="34" charset="0"/>
                <a:cs typeface="Arial" panose="020B0604020202020204" pitchFamily="34" charset="0"/>
              </a:rPr>
              <a:t>Official Interpretations</a:t>
            </a:r>
            <a:endParaRPr lang="en-US" altLang="en-US" sz="3200" b="1" dirty="0">
              <a:solidFill>
                <a:srgbClr val="66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833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1"/>
          <p:cNvSpPr>
            <a:spLocks noGrp="1"/>
          </p:cNvSpPr>
          <p:nvPr>
            <p:ph type="sldNum" sz="quarter" idx="10"/>
          </p:nvPr>
        </p:nvSpPr>
        <p:spPr>
          <a:noFill/>
        </p:spPr>
        <p:txBody>
          <a:bodyPr/>
          <a:lstStyle/>
          <a:p>
            <a:fld id="{62922A95-9733-416F-A8A1-ADC85DFA8CAA}" type="slidenum">
              <a:rPr lang="en-US" altLang="en-US"/>
              <a:pPr/>
              <a:t>17</a:t>
            </a:fld>
            <a:endParaRPr lang="en-US" altLang="en-US"/>
          </a:p>
        </p:txBody>
      </p:sp>
      <p:sp>
        <p:nvSpPr>
          <p:cNvPr id="33794" name="Content Placeholder 3"/>
          <p:cNvSpPr>
            <a:spLocks noGrp="1"/>
          </p:cNvSpPr>
          <p:nvPr>
            <p:ph idx="4294967295"/>
          </p:nvPr>
        </p:nvSpPr>
        <p:spPr>
          <a:xfrm>
            <a:off x="457200" y="1371600"/>
            <a:ext cx="8229600" cy="5181600"/>
          </a:xfrm>
        </p:spPr>
        <p:txBody>
          <a:bodyPr/>
          <a:lstStyle/>
          <a:p>
            <a:pPr marL="457200" lvl="0" indent="-457200" defTabSz="511175" eaLnBrk="1" fontAlgn="auto" hangingPunct="1">
              <a:spcAft>
                <a:spcPts val="0"/>
              </a:spcAft>
              <a:buNone/>
            </a:pPr>
            <a:r>
              <a:rPr lang="en-US" sz="2800" b="1" dirty="0">
                <a:solidFill>
                  <a:srgbClr val="000000"/>
                </a:solidFill>
                <a:latin typeface="Arial" panose="020B0604020202020204" pitchFamily="34" charset="0"/>
                <a:cs typeface="Arial" panose="020B0604020202020204" pitchFamily="34" charset="0"/>
              </a:rPr>
              <a:t>Purpose is to allow the interim use, pending official rulemaking, of a proven successful new traffic control device, a revision to the application or manner of use of an existing traffic control device, or a provision not specifically described in this Manual</a:t>
            </a:r>
          </a:p>
          <a:p>
            <a:pPr marL="457200" lvl="0" indent="-457200" defTabSz="511175" eaLnBrk="1" fontAlgn="auto" hangingPunct="1">
              <a:spcAft>
                <a:spcPts val="0"/>
              </a:spcAft>
              <a:buNone/>
            </a:pPr>
            <a:r>
              <a:rPr lang="en-US" sz="2800" b="1" dirty="0">
                <a:solidFill>
                  <a:srgbClr val="000000"/>
                </a:solidFill>
                <a:latin typeface="Arial" panose="020B0604020202020204" pitchFamily="34" charset="0"/>
                <a:cs typeface="Arial" panose="020B0604020202020204" pitchFamily="34" charset="0"/>
              </a:rPr>
              <a:t>It is issued by official memorandum and includes technical conditions for use (design, placement, etc.)</a:t>
            </a:r>
          </a:p>
          <a:p>
            <a:pPr marL="0" indent="0" defTabSz="511175">
              <a:buFont typeface="Wingdings" pitchFamily="2" charset="2"/>
              <a:buNone/>
              <a:tabLst>
                <a:tab pos="403225" algn="l"/>
              </a:tabLst>
            </a:pPr>
            <a:endParaRPr lang="en-US" altLang="en-US" sz="800" b="1" dirty="0"/>
          </a:p>
        </p:txBody>
      </p:sp>
      <p:sp>
        <p:nvSpPr>
          <p:cNvPr id="33796" name="Rectangle 2"/>
          <p:cNvSpPr>
            <a:spLocks noGrp="1" noChangeArrowheads="1"/>
          </p:cNvSpPr>
          <p:nvPr>
            <p:ph type="title" idx="4294967295"/>
          </p:nvPr>
        </p:nvSpPr>
        <p:spPr>
          <a:xfrm>
            <a:off x="457200" y="457200"/>
            <a:ext cx="8229600" cy="762000"/>
          </a:xfrm>
          <a:solidFill>
            <a:srgbClr val="00602B"/>
          </a:solidFill>
        </p:spPr>
        <p:txBody>
          <a:bodyPr/>
          <a:lstStyle/>
          <a:p>
            <a:pPr algn="ctr" eaLnBrk="1" hangingPunct="1"/>
            <a:r>
              <a:rPr lang="en-US" altLang="en-US" sz="3200" b="1" dirty="0">
                <a:solidFill>
                  <a:srgbClr val="FFFFFF"/>
                </a:solidFill>
                <a:latin typeface="Arial" panose="020B0604020202020204" pitchFamily="34" charset="0"/>
                <a:cs typeface="Arial" panose="020B0604020202020204" pitchFamily="34" charset="0"/>
              </a:rPr>
              <a:t>Interim Approvals</a:t>
            </a:r>
            <a:endParaRPr lang="en-US" altLang="en-US" sz="3200" b="1" dirty="0">
              <a:solidFill>
                <a:srgbClr val="66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179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1"/>
          <p:cNvSpPr>
            <a:spLocks noGrp="1"/>
          </p:cNvSpPr>
          <p:nvPr>
            <p:ph type="sldNum" sz="quarter" idx="10"/>
          </p:nvPr>
        </p:nvSpPr>
        <p:spPr>
          <a:noFill/>
        </p:spPr>
        <p:txBody>
          <a:bodyPr/>
          <a:lstStyle/>
          <a:p>
            <a:fld id="{62922A95-9733-416F-A8A1-ADC85DFA8CAA}" type="slidenum">
              <a:rPr lang="en-US" altLang="en-US"/>
              <a:pPr/>
              <a:t>18</a:t>
            </a:fld>
            <a:endParaRPr lang="en-US" altLang="en-US"/>
          </a:p>
        </p:txBody>
      </p:sp>
      <p:sp>
        <p:nvSpPr>
          <p:cNvPr id="33794" name="Content Placeholder 3"/>
          <p:cNvSpPr>
            <a:spLocks noGrp="1"/>
          </p:cNvSpPr>
          <p:nvPr>
            <p:ph idx="4294967295"/>
          </p:nvPr>
        </p:nvSpPr>
        <p:spPr>
          <a:xfrm>
            <a:off x="457200" y="1371600"/>
            <a:ext cx="8229600" cy="5181600"/>
          </a:xfrm>
        </p:spPr>
        <p:txBody>
          <a:bodyPr/>
          <a:lstStyle/>
          <a:p>
            <a:pPr marL="457200" lvl="0" indent="-457200" defTabSz="511175" eaLnBrk="1" fontAlgn="auto" hangingPunct="1">
              <a:spcAft>
                <a:spcPts val="0"/>
              </a:spcAft>
              <a:buNone/>
            </a:pPr>
            <a:r>
              <a:rPr lang="en-US" sz="2800" b="1" dirty="0">
                <a:solidFill>
                  <a:srgbClr val="000000"/>
                </a:solidFill>
                <a:latin typeface="Arial" panose="020B0604020202020204" pitchFamily="34" charset="0"/>
                <a:cs typeface="Arial" panose="020B0604020202020204" pitchFamily="34" charset="0"/>
              </a:rPr>
              <a:t>Criteria for a new device to be considered for FHWA issuance of an Interim Approval:</a:t>
            </a:r>
          </a:p>
          <a:p>
            <a:pPr marL="695325" lvl="0" defTabSz="511175" eaLnBrk="1" fontAlgn="auto" hangingPunct="1">
              <a:spcAft>
                <a:spcPts val="0"/>
              </a:spcAft>
              <a:buFont typeface="Arial"/>
              <a:buChar char="•"/>
            </a:pPr>
            <a:r>
              <a:rPr lang="en-US" sz="2800" b="1" dirty="0">
                <a:solidFill>
                  <a:srgbClr val="000000"/>
                </a:solidFill>
                <a:latin typeface="Arial" panose="020B0604020202020204" pitchFamily="34" charset="0"/>
                <a:cs typeface="Arial" panose="020B0604020202020204" pitchFamily="34" charset="0"/>
              </a:rPr>
              <a:t>Successful experimentation and/or research in diverse geographic regions or conditions (not just a single jurisdiction)</a:t>
            </a:r>
          </a:p>
          <a:p>
            <a:pPr marL="695325" lvl="0" defTabSz="511175" eaLnBrk="1" fontAlgn="auto" hangingPunct="1">
              <a:spcAft>
                <a:spcPts val="0"/>
              </a:spcAft>
              <a:buFont typeface="Arial"/>
              <a:buChar char="•"/>
            </a:pPr>
            <a:r>
              <a:rPr lang="en-US" sz="2800" b="1" dirty="0">
                <a:solidFill>
                  <a:srgbClr val="000000"/>
                </a:solidFill>
                <a:latin typeface="Arial" panose="020B0604020202020204" pitchFamily="34" charset="0"/>
                <a:cs typeface="Arial" panose="020B0604020202020204" pitchFamily="34" charset="0"/>
              </a:rPr>
              <a:t>Assessment of relative risks, benefits, costs, impacts, and other factors</a:t>
            </a:r>
          </a:p>
          <a:p>
            <a:pPr marL="695325" lvl="0" defTabSz="511175" eaLnBrk="1" fontAlgn="auto" hangingPunct="1">
              <a:spcAft>
                <a:spcPts val="0"/>
              </a:spcAft>
              <a:buFont typeface="Arial"/>
              <a:buChar char="•"/>
            </a:pPr>
            <a:r>
              <a:rPr lang="en-US" sz="2800" b="1" dirty="0">
                <a:solidFill>
                  <a:srgbClr val="000000"/>
                </a:solidFill>
                <a:latin typeface="Arial" panose="020B0604020202020204" pitchFamily="34" charset="0"/>
                <a:cs typeface="Arial" panose="020B0604020202020204" pitchFamily="34" charset="0"/>
              </a:rPr>
              <a:t>FHWA intention to propose the device for the next edition of MUTCD and a high likelihood of its adoption in the Final Rule</a:t>
            </a:r>
          </a:p>
          <a:p>
            <a:pPr marL="0" indent="0" defTabSz="511175">
              <a:buFont typeface="Wingdings" pitchFamily="2" charset="2"/>
              <a:buNone/>
              <a:tabLst>
                <a:tab pos="403225" algn="l"/>
              </a:tabLst>
            </a:pPr>
            <a:endParaRPr lang="en-US" altLang="en-US" sz="800" b="1" dirty="0"/>
          </a:p>
        </p:txBody>
      </p:sp>
      <p:sp>
        <p:nvSpPr>
          <p:cNvPr id="33796" name="Rectangle 2"/>
          <p:cNvSpPr>
            <a:spLocks noGrp="1" noChangeArrowheads="1"/>
          </p:cNvSpPr>
          <p:nvPr>
            <p:ph type="title" idx="4294967295"/>
          </p:nvPr>
        </p:nvSpPr>
        <p:spPr>
          <a:xfrm>
            <a:off x="381000" y="457200"/>
            <a:ext cx="8229600" cy="762000"/>
          </a:xfrm>
          <a:solidFill>
            <a:srgbClr val="00602B"/>
          </a:solidFill>
        </p:spPr>
        <p:txBody>
          <a:bodyPr/>
          <a:lstStyle/>
          <a:p>
            <a:pPr algn="ctr" eaLnBrk="1" hangingPunct="1"/>
            <a:r>
              <a:rPr lang="en-US" altLang="en-US" sz="3200" b="1" dirty="0">
                <a:solidFill>
                  <a:srgbClr val="FFFFFF"/>
                </a:solidFill>
                <a:latin typeface="Arial" panose="020B0604020202020204" pitchFamily="34" charset="0"/>
                <a:cs typeface="Arial" panose="020B0604020202020204" pitchFamily="34" charset="0"/>
              </a:rPr>
              <a:t>Interim Approvals</a:t>
            </a:r>
            <a:endParaRPr lang="en-US" altLang="en-US" sz="3200" b="1" dirty="0">
              <a:solidFill>
                <a:srgbClr val="66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874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1"/>
          <p:cNvSpPr>
            <a:spLocks noGrp="1"/>
          </p:cNvSpPr>
          <p:nvPr>
            <p:ph type="sldNum" sz="quarter" idx="10"/>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922A95-9733-416F-A8A1-ADC85DFA8CAA}"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33794" name="Content Placeholder 3"/>
          <p:cNvSpPr>
            <a:spLocks noGrp="1"/>
          </p:cNvSpPr>
          <p:nvPr>
            <p:ph idx="4294967295"/>
          </p:nvPr>
        </p:nvSpPr>
        <p:spPr>
          <a:xfrm>
            <a:off x="457200" y="1371600"/>
            <a:ext cx="8229600" cy="5181600"/>
          </a:xfrm>
        </p:spPr>
        <p:txBody>
          <a:bodyPr/>
          <a:lstStyle/>
          <a:p>
            <a:pPr lvl="0">
              <a:buClr>
                <a:srgbClr val="00007D"/>
              </a:buClr>
              <a:buSzPct val="75000"/>
              <a:buNone/>
            </a:pPr>
            <a:r>
              <a:rPr lang="en-US" sz="2000" b="1" kern="0" dirty="0">
                <a:solidFill>
                  <a:srgbClr val="000000"/>
                </a:solidFill>
                <a:latin typeface="Arial"/>
              </a:rPr>
              <a:t>Standard:  A jurisdiction, toll facility operator, or owner of a private road open to public travel that desires to use a traffic control device for which FHWA has issued an interim approval shall request permission from FHWA.</a:t>
            </a:r>
          </a:p>
          <a:p>
            <a:pPr lvl="0">
              <a:buClr>
                <a:srgbClr val="00007D"/>
              </a:buClr>
              <a:buSzPct val="75000"/>
              <a:buNone/>
            </a:pPr>
            <a:r>
              <a:rPr lang="en-US" sz="2000" i="1" kern="0" dirty="0">
                <a:solidFill>
                  <a:srgbClr val="000000"/>
                </a:solidFill>
                <a:latin typeface="Arial"/>
              </a:rPr>
              <a:t>Guidance: The request for permission to place a traffic control device under an interim approval should contain the following:</a:t>
            </a:r>
          </a:p>
          <a:p>
            <a:pPr lvl="0" algn="just">
              <a:buClr>
                <a:srgbClr val="00007D"/>
              </a:buClr>
              <a:buSzPct val="75000"/>
              <a:buNone/>
            </a:pPr>
            <a:r>
              <a:rPr lang="en-US" sz="2000" i="1" kern="0" dirty="0">
                <a:solidFill>
                  <a:srgbClr val="000000"/>
                </a:solidFill>
                <a:latin typeface="Arial"/>
              </a:rPr>
              <a:t>A. A description of where the device will be used, such as a list of specific locations or highway segments or types of situations, or a statement of the intent to use the device jurisdiction-wide;</a:t>
            </a:r>
          </a:p>
          <a:p>
            <a:pPr lvl="0">
              <a:buClr>
                <a:srgbClr val="00007D"/>
              </a:buClr>
              <a:buSzPct val="75000"/>
              <a:buNone/>
            </a:pPr>
            <a:r>
              <a:rPr lang="en-US" sz="2000" i="1" kern="0" dirty="0">
                <a:solidFill>
                  <a:srgbClr val="000000"/>
                </a:solidFill>
                <a:latin typeface="Arial"/>
              </a:rPr>
              <a:t>B. An agreement to abide by the specific conditions for use of the device as contained in the FHWA’s interim approval document;</a:t>
            </a:r>
          </a:p>
          <a:p>
            <a:pPr lvl="0">
              <a:buClr>
                <a:srgbClr val="00007D"/>
              </a:buClr>
              <a:buSzPct val="75000"/>
              <a:buNone/>
            </a:pPr>
            <a:r>
              <a:rPr lang="en-US" sz="2000" i="1" kern="0" dirty="0">
                <a:solidFill>
                  <a:srgbClr val="000000"/>
                </a:solidFill>
                <a:latin typeface="Arial"/>
              </a:rPr>
              <a:t>C. An agreement to maintain and continually update a list of locations where the device has been installed; and</a:t>
            </a:r>
          </a:p>
          <a:p>
            <a:pPr marL="457200" lvl="0" indent="-457200" defTabSz="511175" eaLnBrk="1" fontAlgn="auto" hangingPunct="1">
              <a:spcAft>
                <a:spcPts val="0"/>
              </a:spcAft>
              <a:buNone/>
            </a:pPr>
            <a:endParaRPr lang="en-US" altLang="en-US" sz="800" b="1" dirty="0"/>
          </a:p>
        </p:txBody>
      </p:sp>
      <p:sp>
        <p:nvSpPr>
          <p:cNvPr id="33796" name="Rectangle 2"/>
          <p:cNvSpPr>
            <a:spLocks noGrp="1" noChangeArrowheads="1"/>
          </p:cNvSpPr>
          <p:nvPr>
            <p:ph type="title" idx="4294967295"/>
          </p:nvPr>
        </p:nvSpPr>
        <p:spPr>
          <a:xfrm>
            <a:off x="381000" y="457200"/>
            <a:ext cx="8229600" cy="762000"/>
          </a:xfrm>
          <a:solidFill>
            <a:srgbClr val="00602B"/>
          </a:solidFill>
        </p:spPr>
        <p:txBody>
          <a:bodyPr/>
          <a:lstStyle/>
          <a:p>
            <a:pPr algn="ctr" eaLnBrk="1" hangingPunct="1"/>
            <a:r>
              <a:rPr lang="en-US" altLang="en-US" sz="3200" b="1" dirty="0">
                <a:solidFill>
                  <a:srgbClr val="FFFFFF"/>
                </a:solidFill>
                <a:latin typeface="Arial" panose="020B0604020202020204" pitchFamily="34" charset="0"/>
                <a:cs typeface="Arial" panose="020B0604020202020204" pitchFamily="34" charset="0"/>
              </a:rPr>
              <a:t>Interim Approvals - Requirements</a:t>
            </a:r>
            <a:endParaRPr lang="en-US" altLang="en-US" sz="3200" b="1" dirty="0">
              <a:solidFill>
                <a:srgbClr val="66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35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b="1" dirty="0"/>
              <a:t>Agenda</a:t>
            </a:r>
          </a:p>
        </p:txBody>
      </p:sp>
      <p:sp>
        <p:nvSpPr>
          <p:cNvPr id="3" name="Content Placeholder 2"/>
          <p:cNvSpPr>
            <a:spLocks noGrp="1"/>
          </p:cNvSpPr>
          <p:nvPr>
            <p:ph idx="1"/>
          </p:nvPr>
        </p:nvSpPr>
        <p:spPr>
          <a:xfrm>
            <a:off x="457200" y="1600200"/>
            <a:ext cx="8229600" cy="4648200"/>
          </a:xfrm>
        </p:spPr>
        <p:txBody>
          <a:bodyPr/>
          <a:lstStyle/>
          <a:p>
            <a:pPr>
              <a:buFont typeface="Wingdings" panose="05000000000000000000" pitchFamily="2" charset="2"/>
              <a:buChar char="§"/>
              <a:defRPr/>
            </a:pPr>
            <a:r>
              <a:rPr lang="en-US" b="1" dirty="0"/>
              <a:t>NCUTCD – History &amp; Role</a:t>
            </a:r>
          </a:p>
          <a:p>
            <a:pPr>
              <a:buFont typeface="Wingdings" panose="05000000000000000000" pitchFamily="2" charset="2"/>
              <a:buChar char="§"/>
              <a:defRPr/>
            </a:pPr>
            <a:r>
              <a:rPr lang="en-US" b="1" dirty="0"/>
              <a:t>MUTCD Current Resources &amp; Likely Content of the New MUTCD</a:t>
            </a:r>
          </a:p>
          <a:p>
            <a:pPr lvl="1">
              <a:buFont typeface="Wingdings" panose="05000000000000000000" pitchFamily="2" charset="2"/>
              <a:buChar char="§"/>
              <a:defRPr/>
            </a:pPr>
            <a:r>
              <a:rPr lang="en-US" b="1" dirty="0"/>
              <a:t>FAQ’s</a:t>
            </a:r>
          </a:p>
          <a:p>
            <a:pPr lvl="1">
              <a:buFont typeface="Wingdings" panose="05000000000000000000" pitchFamily="2" charset="2"/>
              <a:buChar char="§"/>
              <a:defRPr/>
            </a:pPr>
            <a:r>
              <a:rPr lang="en-US" b="1" dirty="0"/>
              <a:t>Official Interpretations</a:t>
            </a:r>
          </a:p>
          <a:p>
            <a:pPr lvl="1">
              <a:buFont typeface="Wingdings" panose="05000000000000000000" pitchFamily="2" charset="2"/>
              <a:buChar char="§"/>
              <a:defRPr/>
            </a:pPr>
            <a:r>
              <a:rPr lang="en-US" b="1" dirty="0"/>
              <a:t>Interim Approvals</a:t>
            </a:r>
          </a:p>
          <a:p>
            <a:pPr lvl="1">
              <a:buFont typeface="Wingdings" panose="05000000000000000000" pitchFamily="2" charset="2"/>
              <a:buChar char="§"/>
              <a:defRPr/>
            </a:pPr>
            <a:r>
              <a:rPr lang="en-US" b="1" dirty="0"/>
              <a:t>Official Experiments</a:t>
            </a:r>
          </a:p>
          <a:p>
            <a:pPr>
              <a:buFont typeface="Wingdings" panose="05000000000000000000" pitchFamily="2" charset="2"/>
              <a:buChar char="§"/>
              <a:defRPr/>
            </a:pPr>
            <a:r>
              <a:rPr lang="en-US" b="1" dirty="0"/>
              <a:t>The Next Edition of the MUTCD?</a:t>
            </a:r>
          </a:p>
          <a:p>
            <a:pPr marL="0" indent="0">
              <a:buFont typeface="Wingdings" pitchFamily="2" charset="2"/>
              <a:buNone/>
              <a:defRPr/>
            </a:pPr>
            <a:endParaRPr lang="en-US" b="1" dirty="0"/>
          </a:p>
          <a:p>
            <a:pPr marL="0" indent="0">
              <a:buFont typeface="Wingdings" pitchFamily="2" charset="2"/>
              <a:buNone/>
              <a:defRPr/>
            </a:pPr>
            <a:r>
              <a:rPr lang="en-US" dirty="0"/>
              <a:t>	</a:t>
            </a:r>
          </a:p>
        </p:txBody>
      </p:sp>
      <p:sp>
        <p:nvSpPr>
          <p:cNvPr id="17412"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endParaRPr lang="en-US" altLang="en-US" dirty="0">
              <a:solidFill>
                <a:srgbClr val="000000"/>
              </a:solidFill>
            </a:endParaRPr>
          </a:p>
        </p:txBody>
      </p:sp>
      <p:sp>
        <p:nvSpPr>
          <p:cNvPr id="20485" name="Slide Number Placeholder 4"/>
          <p:cNvSpPr>
            <a:spLocks noGrp="1"/>
          </p:cNvSpPr>
          <p:nvPr>
            <p:ph type="sldNum" sz="quarter" idx="11"/>
          </p:nvPr>
        </p:nvSpPr>
        <p:spPr>
          <a:noFill/>
        </p:spPr>
        <p:txBody>
          <a:bodyPr/>
          <a:lstStyle/>
          <a:p>
            <a:fld id="{7798F6F6-5946-4F79-A7EE-7EF62DA62E92}" type="slidenum">
              <a:rPr lang="en-US" altLang="en-US"/>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1"/>
          <p:cNvSpPr>
            <a:spLocks noGrp="1"/>
          </p:cNvSpPr>
          <p:nvPr>
            <p:ph type="sldNum" sz="quarter" idx="10"/>
          </p:nvPr>
        </p:nvSpPr>
        <p:spPr>
          <a:noFill/>
        </p:spPr>
        <p:txBody>
          <a:bodyPr/>
          <a:lstStyle/>
          <a:p>
            <a:fld id="{62922A95-9733-416F-A8A1-ADC85DFA8CAA}" type="slidenum">
              <a:rPr lang="en-US" altLang="en-US"/>
              <a:pPr/>
              <a:t>20</a:t>
            </a:fld>
            <a:endParaRPr lang="en-US" altLang="en-US"/>
          </a:p>
        </p:txBody>
      </p:sp>
      <p:sp>
        <p:nvSpPr>
          <p:cNvPr id="33794" name="Content Placeholder 3"/>
          <p:cNvSpPr>
            <a:spLocks noGrp="1"/>
          </p:cNvSpPr>
          <p:nvPr>
            <p:ph idx="4294967295"/>
          </p:nvPr>
        </p:nvSpPr>
        <p:spPr>
          <a:xfrm>
            <a:off x="457200" y="1371600"/>
            <a:ext cx="8229600" cy="5181600"/>
          </a:xfrm>
        </p:spPr>
        <p:txBody>
          <a:bodyPr/>
          <a:lstStyle/>
          <a:p>
            <a:pPr lvl="0">
              <a:buClr>
                <a:srgbClr val="00007D"/>
              </a:buClr>
              <a:buSzPct val="75000"/>
              <a:buNone/>
            </a:pPr>
            <a:endParaRPr lang="en-US" sz="2400" kern="0" dirty="0">
              <a:solidFill>
                <a:srgbClr val="000000"/>
              </a:solidFill>
              <a:latin typeface="Arial"/>
            </a:endParaRPr>
          </a:p>
          <a:p>
            <a:pPr lvl="0">
              <a:buClr>
                <a:srgbClr val="00007D"/>
              </a:buClr>
              <a:buSzPct val="75000"/>
              <a:buNone/>
            </a:pPr>
            <a:r>
              <a:rPr lang="en-US" sz="2000" i="1" kern="0" dirty="0">
                <a:solidFill>
                  <a:srgbClr val="000000"/>
                </a:solidFill>
                <a:latin typeface="Arial"/>
              </a:rPr>
              <a:t>D. An agreement to:</a:t>
            </a:r>
          </a:p>
          <a:p>
            <a:pPr marL="457200" lvl="0">
              <a:buClr>
                <a:srgbClr val="00007D"/>
              </a:buClr>
              <a:buSzPct val="75000"/>
              <a:buNone/>
            </a:pPr>
            <a:r>
              <a:rPr lang="en-US" sz="2000" i="1" kern="0" dirty="0">
                <a:solidFill>
                  <a:srgbClr val="000000"/>
                </a:solidFill>
                <a:latin typeface="Arial"/>
              </a:rPr>
              <a:t>1. Restore the site(s) of the interim approval to a condition that complies with the provisions in this Manual within 3 months following the issuance of a final rule on this traffic control device; and</a:t>
            </a:r>
          </a:p>
          <a:p>
            <a:pPr marL="457200" lvl="0">
              <a:buClr>
                <a:srgbClr val="00007D"/>
              </a:buClr>
              <a:buSzPct val="75000"/>
              <a:buNone/>
            </a:pPr>
            <a:r>
              <a:rPr lang="en-US" sz="2000" i="1" kern="0" dirty="0">
                <a:solidFill>
                  <a:srgbClr val="000000"/>
                </a:solidFill>
                <a:latin typeface="Arial"/>
              </a:rPr>
              <a:t>2. Terminate use of the device or application installed under the interim approval at any time that it determines significant safety concerns are directly or indirectly attributable to the device or application. The FHWA’s Office of Transportation Operations has the right to terminate the interim approval at any time if there is an indication of safety concerns.</a:t>
            </a:r>
            <a:endParaRPr lang="en-US" altLang="en-US" sz="2000" kern="0" dirty="0">
              <a:solidFill>
                <a:srgbClr val="000000"/>
              </a:solidFill>
              <a:latin typeface="Arial"/>
            </a:endParaRPr>
          </a:p>
          <a:p>
            <a:pPr marL="457200" lvl="0" indent="-457200" defTabSz="511175" eaLnBrk="1" fontAlgn="auto" hangingPunct="1">
              <a:spcAft>
                <a:spcPts val="0"/>
              </a:spcAft>
              <a:buNone/>
            </a:pPr>
            <a:endParaRPr lang="en-US" altLang="en-US" sz="800" b="1" dirty="0"/>
          </a:p>
        </p:txBody>
      </p:sp>
      <p:sp>
        <p:nvSpPr>
          <p:cNvPr id="33796" name="Rectangle 2"/>
          <p:cNvSpPr>
            <a:spLocks noGrp="1" noChangeArrowheads="1"/>
          </p:cNvSpPr>
          <p:nvPr>
            <p:ph type="title" idx="4294967295"/>
          </p:nvPr>
        </p:nvSpPr>
        <p:spPr>
          <a:xfrm>
            <a:off x="457200" y="457200"/>
            <a:ext cx="8229600" cy="762000"/>
          </a:xfrm>
          <a:solidFill>
            <a:srgbClr val="00602B"/>
          </a:solidFill>
        </p:spPr>
        <p:txBody>
          <a:bodyPr/>
          <a:lstStyle/>
          <a:p>
            <a:pPr algn="ctr" eaLnBrk="1" hangingPunct="1"/>
            <a:r>
              <a:rPr lang="en-US" altLang="en-US" sz="3200" b="1" dirty="0">
                <a:solidFill>
                  <a:srgbClr val="FFFFFF"/>
                </a:solidFill>
                <a:latin typeface="Arial" panose="020B0604020202020204" pitchFamily="34" charset="0"/>
                <a:cs typeface="Arial" panose="020B0604020202020204" pitchFamily="34" charset="0"/>
              </a:rPr>
              <a:t>Interim Approvals - Requirements</a:t>
            </a:r>
            <a:endParaRPr lang="en-US" altLang="en-US" sz="3200" b="1" dirty="0">
              <a:solidFill>
                <a:srgbClr val="66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66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3"/>
          <p:cNvSpPr>
            <a:spLocks noGrp="1"/>
          </p:cNvSpPr>
          <p:nvPr>
            <p:ph idx="1"/>
          </p:nvPr>
        </p:nvSpPr>
        <p:spPr>
          <a:xfrm>
            <a:off x="228600" y="1219200"/>
            <a:ext cx="8610600" cy="5486400"/>
          </a:xfrm>
        </p:spPr>
        <p:txBody>
          <a:bodyPr/>
          <a:lstStyle/>
          <a:p>
            <a:pPr marL="0" lvl="0" indent="0" defTabSz="511175">
              <a:buClr>
                <a:srgbClr val="00007D"/>
              </a:buClr>
              <a:buNone/>
              <a:tabLst>
                <a:tab pos="403225" algn="l"/>
              </a:tabLst>
            </a:pPr>
            <a:r>
              <a:rPr lang="en-US" altLang="en-US" sz="2400" b="1" dirty="0">
                <a:solidFill>
                  <a:srgbClr val="000000"/>
                </a:solidFill>
              </a:rPr>
              <a:t>A total of 22 Interim Approvals since 2003; 11 have been issued since the 2009 MUTCD was published:</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 Alternative Traffic Signal Photo Enforced sign-</a:t>
            </a:r>
            <a:r>
              <a:rPr lang="en-US" altLang="en-US" sz="2000" b="1" i="1" dirty="0">
                <a:solidFill>
                  <a:srgbClr val="FF0000"/>
                </a:solidFill>
              </a:rPr>
              <a:t>Nov 2010</a:t>
            </a:r>
            <a:r>
              <a:rPr lang="en-US" altLang="en-US" sz="2000" b="1" i="1" dirty="0">
                <a:solidFill>
                  <a:srgbClr val="000000"/>
                </a:solidFill>
              </a:rPr>
              <a:t> </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 Alternative Electric Vehicle Charging sign -</a:t>
            </a:r>
            <a:r>
              <a:rPr lang="en-US" altLang="en-US" sz="2000" b="1" i="1" dirty="0">
                <a:solidFill>
                  <a:srgbClr val="000000"/>
                </a:solidFill>
              </a:rPr>
              <a:t> </a:t>
            </a:r>
            <a:r>
              <a:rPr lang="en-US" altLang="en-US" sz="2000" b="1" i="1" dirty="0">
                <a:solidFill>
                  <a:srgbClr val="FF0000"/>
                </a:solidFill>
              </a:rPr>
              <a:t>April 2011</a:t>
            </a:r>
            <a:endParaRPr lang="en-US" altLang="en-US" sz="2400" b="1" dirty="0">
              <a:solidFill>
                <a:srgbClr val="FF0000"/>
              </a:solidFill>
            </a:endParaRP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 Green Colored Pavement for Bike Lanes - </a:t>
            </a:r>
            <a:r>
              <a:rPr lang="en-US" altLang="en-US" sz="2000" b="1" i="1" dirty="0">
                <a:solidFill>
                  <a:srgbClr val="FF0000"/>
                </a:solidFill>
              </a:rPr>
              <a:t>April 2011</a:t>
            </a:r>
            <a:endParaRPr lang="en-US" altLang="en-US" sz="2000" b="1" dirty="0">
              <a:solidFill>
                <a:srgbClr val="000000"/>
              </a:solidFill>
            </a:endParaRP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 Alternative U.S. Bicycle Route sign - </a:t>
            </a:r>
            <a:r>
              <a:rPr lang="en-US" altLang="en-US" sz="2000" b="1" i="1" dirty="0">
                <a:solidFill>
                  <a:srgbClr val="FF0000"/>
                </a:solidFill>
              </a:rPr>
              <a:t>June 2012</a:t>
            </a:r>
            <a:endParaRPr lang="en-US" altLang="en-US" sz="2400" b="1" dirty="0">
              <a:solidFill>
                <a:srgbClr val="000000"/>
              </a:solidFill>
            </a:endParaRP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 Bicycle Signal Faces - </a:t>
            </a:r>
            <a:r>
              <a:rPr lang="en-US" altLang="en-US" sz="2000" b="1" i="1" dirty="0">
                <a:solidFill>
                  <a:srgbClr val="FF0000"/>
                </a:solidFill>
              </a:rPr>
              <a:t>Dec 2013</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 Optional Use of 3-Section FYA Signal Faces-</a:t>
            </a:r>
            <a:r>
              <a:rPr lang="en-US" altLang="en-US" sz="2000" b="1" dirty="0">
                <a:solidFill>
                  <a:srgbClr val="000000"/>
                </a:solidFill>
              </a:rPr>
              <a:t> </a:t>
            </a:r>
            <a:r>
              <a:rPr lang="en-US" altLang="en-US" sz="2000" b="1" i="1" dirty="0">
                <a:solidFill>
                  <a:srgbClr val="FF0000"/>
                </a:solidFill>
              </a:rPr>
              <a:t>Aug 2014</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 Optional use of an Intersection Bicycle Box – </a:t>
            </a:r>
            <a:r>
              <a:rPr lang="en-US" altLang="en-US" sz="2000" b="1" i="1" dirty="0">
                <a:solidFill>
                  <a:srgbClr val="FF0000"/>
                </a:solidFill>
              </a:rPr>
              <a:t>Oct 2016</a:t>
            </a:r>
          </a:p>
          <a:p>
            <a:pPr lvl="0" defTabSz="511175">
              <a:buClr>
                <a:srgbClr val="00007D"/>
              </a:buClr>
              <a:buFont typeface="Wingdings" panose="05000000000000000000" pitchFamily="2" charset="2"/>
              <a:buChar char="§"/>
              <a:tabLst>
                <a:tab pos="403225" algn="l"/>
              </a:tabLst>
            </a:pPr>
            <a:r>
              <a:rPr lang="en-US" altLang="en-US" sz="2400" b="1" dirty="0"/>
              <a:t> Alt. Signal Warrant 7 – Crash Experience – </a:t>
            </a:r>
            <a:r>
              <a:rPr lang="en-US" altLang="en-US" sz="2000" b="1" i="1" dirty="0">
                <a:solidFill>
                  <a:srgbClr val="FF0000"/>
                </a:solidFill>
              </a:rPr>
              <a:t>Feb 2017</a:t>
            </a:r>
            <a:endParaRPr lang="en-US" altLang="en-US" sz="800" b="1" dirty="0"/>
          </a:p>
          <a:p>
            <a:pPr lvl="0" defTabSz="511175">
              <a:buClr>
                <a:srgbClr val="00007D"/>
              </a:buClr>
              <a:buFont typeface="Wingdings" panose="05000000000000000000" pitchFamily="2" charset="2"/>
              <a:buChar char="§"/>
              <a:tabLst>
                <a:tab pos="403225" algn="l"/>
              </a:tabLst>
            </a:pPr>
            <a:r>
              <a:rPr lang="en-US" altLang="en-US" sz="2400" b="1" dirty="0"/>
              <a:t>Optional Use-Two-Stage Bicycle Turn Box – </a:t>
            </a:r>
            <a:r>
              <a:rPr lang="en-US" altLang="en-US" sz="2000" b="1" i="1" dirty="0">
                <a:solidFill>
                  <a:srgbClr val="FF0000"/>
                </a:solidFill>
              </a:rPr>
              <a:t>June 2017</a:t>
            </a:r>
          </a:p>
          <a:p>
            <a:pPr lvl="0" defTabSz="511175">
              <a:buClr>
                <a:srgbClr val="00007D"/>
              </a:buClr>
              <a:buFont typeface="Wingdings" panose="05000000000000000000" pitchFamily="2" charset="2"/>
              <a:buChar char="§"/>
              <a:tabLst>
                <a:tab pos="403225" algn="l"/>
              </a:tabLst>
            </a:pPr>
            <a:r>
              <a:rPr lang="en-US" altLang="en-US" sz="2400" b="1" dirty="0"/>
              <a:t>Rectangular Rapid Flashing Beacon – </a:t>
            </a:r>
            <a:r>
              <a:rPr lang="en-US" altLang="en-US" sz="2000" b="1" i="1" dirty="0">
                <a:solidFill>
                  <a:srgbClr val="FF0000"/>
                </a:solidFill>
              </a:rPr>
              <a:t>March 2018</a:t>
            </a:r>
            <a:r>
              <a:rPr lang="en-US" altLang="en-US" sz="2400" b="1" i="1" dirty="0">
                <a:solidFill>
                  <a:srgbClr val="FF0000"/>
                </a:solidFill>
              </a:rPr>
              <a:t> </a:t>
            </a:r>
            <a:endParaRPr lang="en-US" altLang="en-US" sz="2400" dirty="0"/>
          </a:p>
          <a:p>
            <a:pPr lvl="0" defTabSz="511175">
              <a:buClr>
                <a:srgbClr val="00007D"/>
              </a:buClr>
              <a:buFont typeface="Wingdings" panose="05000000000000000000" pitchFamily="2" charset="2"/>
              <a:buChar char="§"/>
              <a:tabLst>
                <a:tab pos="403225" algn="l"/>
              </a:tabLst>
            </a:pPr>
            <a:r>
              <a:rPr lang="en-US" altLang="en-US" sz="2400" b="1" dirty="0"/>
              <a:t>Op Use of Red-Colored </a:t>
            </a:r>
            <a:r>
              <a:rPr lang="en-US" altLang="en-US" sz="2400" b="1" dirty="0" err="1"/>
              <a:t>Pavem’t</a:t>
            </a:r>
            <a:r>
              <a:rPr lang="en-US" altLang="en-US" sz="2400" b="1" dirty="0"/>
              <a:t> for Transit – </a:t>
            </a:r>
            <a:r>
              <a:rPr lang="en-US" altLang="en-US" sz="2000" b="1" i="1" dirty="0">
                <a:solidFill>
                  <a:srgbClr val="FF0000"/>
                </a:solidFill>
              </a:rPr>
              <a:t>Dec 2019</a:t>
            </a:r>
            <a:endParaRPr lang="en-US" altLang="en-US" sz="2000" b="1" dirty="0"/>
          </a:p>
        </p:txBody>
      </p:sp>
      <p:sp>
        <p:nvSpPr>
          <p:cNvPr id="33795" name="Slide Number Placeholder 1"/>
          <p:cNvSpPr>
            <a:spLocks noGrp="1"/>
          </p:cNvSpPr>
          <p:nvPr>
            <p:ph type="sldNum" sz="quarter" idx="11"/>
          </p:nvPr>
        </p:nvSpPr>
        <p:spPr>
          <a:noFill/>
        </p:spPr>
        <p:txBody>
          <a:bodyPr/>
          <a:lstStyle/>
          <a:p>
            <a:fld id="{62922A95-9733-416F-A8A1-ADC85DFA8CAA}" type="slidenum">
              <a:rPr lang="en-US" altLang="en-US"/>
              <a:pPr/>
              <a:t>21</a:t>
            </a:fld>
            <a:endParaRPr lang="en-US" altLang="en-US" dirty="0"/>
          </a:p>
        </p:txBody>
      </p:sp>
      <p:sp>
        <p:nvSpPr>
          <p:cNvPr id="33796" name="Rectangle 2"/>
          <p:cNvSpPr>
            <a:spLocks noGrp="1" noChangeArrowheads="1"/>
          </p:cNvSpPr>
          <p:nvPr>
            <p:ph type="title"/>
          </p:nvPr>
        </p:nvSpPr>
        <p:spPr>
          <a:xfrm>
            <a:off x="457200" y="457200"/>
            <a:ext cx="8229600" cy="762000"/>
          </a:xfrm>
          <a:solidFill>
            <a:srgbClr val="00602B"/>
          </a:solidFill>
        </p:spPr>
        <p:txBody>
          <a:bodyPr/>
          <a:lstStyle/>
          <a:p>
            <a:pPr algn="ctr" eaLnBrk="1" hangingPunct="1"/>
            <a:r>
              <a:rPr lang="en-US" altLang="en-US" sz="3200" b="1" dirty="0">
                <a:solidFill>
                  <a:srgbClr val="FFFFFF"/>
                </a:solidFill>
              </a:rPr>
              <a:t>Interim Approvals</a:t>
            </a:r>
            <a:endParaRPr lang="en-US" altLang="en-US" sz="3200" b="1" dirty="0">
              <a:solidFill>
                <a:srgbClr val="66006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3"/>
          <p:cNvSpPr>
            <a:spLocks noGrp="1"/>
          </p:cNvSpPr>
          <p:nvPr>
            <p:ph idx="1"/>
          </p:nvPr>
        </p:nvSpPr>
        <p:spPr>
          <a:xfrm>
            <a:off x="457200" y="1371600"/>
            <a:ext cx="8229600" cy="5181600"/>
          </a:xfrm>
        </p:spPr>
        <p:txBody>
          <a:bodyPr/>
          <a:lstStyle/>
          <a:p>
            <a:pPr marL="0" indent="0" defTabSz="511175">
              <a:buFont typeface="Wingdings" pitchFamily="2" charset="2"/>
              <a:buNone/>
              <a:tabLst>
                <a:tab pos="403225" algn="l"/>
              </a:tabLst>
            </a:pPr>
            <a:endParaRPr lang="en-US" altLang="en-US" sz="800" b="1" dirty="0"/>
          </a:p>
          <a:p>
            <a:pPr marL="0" indent="0" defTabSz="511175">
              <a:buFont typeface="Wingdings" pitchFamily="2" charset="2"/>
              <a:buNone/>
              <a:tabLst>
                <a:tab pos="403225" algn="l"/>
              </a:tabLst>
            </a:pPr>
            <a:r>
              <a:rPr lang="en-US" altLang="en-US" sz="2400" b="1" dirty="0"/>
              <a:t>Two interim approvals issued prior to the 2009 MUTCD 	were in effect until recently, but re-instated:</a:t>
            </a:r>
          </a:p>
        </p:txBody>
      </p:sp>
      <p:sp>
        <p:nvSpPr>
          <p:cNvPr id="33795" name="Slide Number Placeholder 1"/>
          <p:cNvSpPr>
            <a:spLocks noGrp="1"/>
          </p:cNvSpPr>
          <p:nvPr>
            <p:ph type="sldNum" sz="quarter" idx="11"/>
          </p:nvPr>
        </p:nvSpPr>
        <p:spPr>
          <a:noFill/>
        </p:spPr>
        <p:txBody>
          <a:bodyPr/>
          <a:lstStyle/>
          <a:p>
            <a:fld id="{62922A95-9733-416F-A8A1-ADC85DFA8CAA}" type="slidenum">
              <a:rPr lang="en-US" altLang="en-US"/>
              <a:pPr/>
              <a:t>22</a:t>
            </a:fld>
            <a:endParaRPr lang="en-US" altLang="en-US" dirty="0"/>
          </a:p>
        </p:txBody>
      </p:sp>
      <p:sp>
        <p:nvSpPr>
          <p:cNvPr id="33796" name="Rectangle 2"/>
          <p:cNvSpPr>
            <a:spLocks noGrp="1" noChangeArrowheads="1"/>
          </p:cNvSpPr>
          <p:nvPr>
            <p:ph type="title"/>
          </p:nvPr>
        </p:nvSpPr>
        <p:spPr>
          <a:xfrm>
            <a:off x="457200" y="457200"/>
            <a:ext cx="8229600" cy="762000"/>
          </a:xfrm>
          <a:solidFill>
            <a:srgbClr val="00602B"/>
          </a:solidFill>
        </p:spPr>
        <p:txBody>
          <a:bodyPr/>
          <a:lstStyle/>
          <a:p>
            <a:pPr algn="ctr" eaLnBrk="1" hangingPunct="1"/>
            <a:r>
              <a:rPr lang="en-US" altLang="en-US" sz="3200" b="1">
                <a:solidFill>
                  <a:srgbClr val="FFFFFF"/>
                </a:solidFill>
              </a:rPr>
              <a:t>Interim Approvals</a:t>
            </a:r>
            <a:endParaRPr lang="en-US" altLang="en-US" sz="3200" b="1">
              <a:solidFill>
                <a:srgbClr val="6600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3"/>
          <p:cNvSpPr>
            <a:spLocks noGrp="1"/>
          </p:cNvSpPr>
          <p:nvPr>
            <p:ph idx="1"/>
          </p:nvPr>
        </p:nvSpPr>
        <p:spPr>
          <a:xfrm>
            <a:off x="304800" y="1371600"/>
            <a:ext cx="8534400" cy="5181600"/>
          </a:xfrm>
        </p:spPr>
        <p:txBody>
          <a:bodyPr/>
          <a:lstStyle/>
          <a:p>
            <a:pPr defTabSz="511175">
              <a:tabLst>
                <a:tab pos="403225" algn="l"/>
              </a:tabLst>
            </a:pPr>
            <a:r>
              <a:rPr lang="en-US" altLang="en-US" sz="2400" b="1" dirty="0"/>
              <a:t>Issued in September 2, 2004</a:t>
            </a:r>
          </a:p>
          <a:p>
            <a:pPr defTabSz="511175">
              <a:tabLst>
                <a:tab pos="403225" algn="l"/>
              </a:tabLst>
            </a:pPr>
            <a:r>
              <a:rPr lang="en-US" altLang="en-US" sz="2400" b="1" dirty="0"/>
              <a:t>Rescinded in January 25, 2016</a:t>
            </a:r>
          </a:p>
          <a:p>
            <a:pPr defTabSz="511175">
              <a:tabLst>
                <a:tab pos="403225" algn="l"/>
              </a:tabLst>
            </a:pPr>
            <a:r>
              <a:rPr lang="en-US" altLang="en-US" sz="2400" b="1" dirty="0"/>
              <a:t>Reinstated March 28, 2018</a:t>
            </a:r>
          </a:p>
        </p:txBody>
      </p:sp>
      <p:sp>
        <p:nvSpPr>
          <p:cNvPr id="33795" name="Slide Number Placeholder 1"/>
          <p:cNvSpPr>
            <a:spLocks noGrp="1"/>
          </p:cNvSpPr>
          <p:nvPr>
            <p:ph type="sldNum" sz="quarter" idx="11"/>
          </p:nvPr>
        </p:nvSpPr>
        <p:spPr>
          <a:noFill/>
        </p:spPr>
        <p:txBody>
          <a:bodyPr/>
          <a:lstStyle/>
          <a:p>
            <a:fld id="{62922A95-9733-416F-A8A1-ADC85DFA8CAA}" type="slidenum">
              <a:rPr lang="en-US" altLang="en-US"/>
              <a:pPr/>
              <a:t>23</a:t>
            </a:fld>
            <a:endParaRPr lang="en-US" altLang="en-US" dirty="0"/>
          </a:p>
        </p:txBody>
      </p:sp>
      <p:sp>
        <p:nvSpPr>
          <p:cNvPr id="33796" name="Rectangle 2"/>
          <p:cNvSpPr>
            <a:spLocks noGrp="1" noChangeArrowheads="1"/>
          </p:cNvSpPr>
          <p:nvPr>
            <p:ph type="title"/>
          </p:nvPr>
        </p:nvSpPr>
        <p:spPr>
          <a:xfrm>
            <a:off x="457200" y="457200"/>
            <a:ext cx="8229600" cy="762000"/>
          </a:xfrm>
          <a:solidFill>
            <a:srgbClr val="00602B"/>
          </a:solidFill>
        </p:spPr>
        <p:txBody>
          <a:bodyPr/>
          <a:lstStyle/>
          <a:p>
            <a:pPr algn="ctr" eaLnBrk="1" hangingPunct="1"/>
            <a:r>
              <a:rPr lang="en-US" altLang="en-US" sz="3200" b="1" dirty="0">
                <a:solidFill>
                  <a:srgbClr val="FFFFFF"/>
                </a:solidFill>
              </a:rPr>
              <a:t>Clearview Font</a:t>
            </a:r>
            <a:endParaRPr lang="en-US" altLang="en-US" sz="3200" b="1" dirty="0">
              <a:solidFill>
                <a:srgbClr val="660066"/>
              </a:solidFill>
            </a:endParaRPr>
          </a:p>
        </p:txBody>
      </p:sp>
      <p:pic>
        <p:nvPicPr>
          <p:cNvPr id="2" name="Picture 1"/>
          <p:cNvPicPr>
            <a:picLocks noChangeAspect="1"/>
          </p:cNvPicPr>
          <p:nvPr/>
        </p:nvPicPr>
        <p:blipFill rotWithShape="1">
          <a:blip r:embed="rId3"/>
          <a:srcRect l="9167" t="39625" r="45000" b="23320"/>
          <a:stretch/>
        </p:blipFill>
        <p:spPr>
          <a:xfrm>
            <a:off x="812467" y="2846882"/>
            <a:ext cx="7519065" cy="3417757"/>
          </a:xfrm>
          <a:prstGeom prst="rect">
            <a:avLst/>
          </a:prstGeom>
        </p:spPr>
      </p:pic>
    </p:spTree>
    <p:extLst>
      <p:ext uri="{BB962C8B-B14F-4D97-AF65-F5344CB8AC3E}">
        <p14:creationId xmlns:p14="http://schemas.microsoft.com/office/powerpoint/2010/main" val="282570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3"/>
          <p:cNvSpPr>
            <a:spLocks noGrp="1"/>
          </p:cNvSpPr>
          <p:nvPr>
            <p:ph idx="1"/>
          </p:nvPr>
        </p:nvSpPr>
        <p:spPr>
          <a:xfrm>
            <a:off x="304800" y="1371600"/>
            <a:ext cx="5105400" cy="5181600"/>
          </a:xfrm>
        </p:spPr>
        <p:txBody>
          <a:bodyPr/>
          <a:lstStyle/>
          <a:p>
            <a:pPr defTabSz="511175">
              <a:tabLst>
                <a:tab pos="403225" algn="l"/>
              </a:tabLst>
            </a:pPr>
            <a:r>
              <a:rPr lang="en-US" altLang="en-US" sz="2400" b="1" dirty="0"/>
              <a:t>Issued in July 16, 2008 (IA-11)</a:t>
            </a:r>
          </a:p>
          <a:p>
            <a:pPr defTabSz="511175">
              <a:tabLst>
                <a:tab pos="403225" algn="l"/>
              </a:tabLst>
            </a:pPr>
            <a:r>
              <a:rPr lang="en-US" altLang="en-US" sz="2400" b="1" dirty="0"/>
              <a:t>Suspended 2016</a:t>
            </a:r>
          </a:p>
          <a:p>
            <a:pPr defTabSz="511175">
              <a:tabLst>
                <a:tab pos="403225" algn="l"/>
              </a:tabLst>
            </a:pPr>
            <a:r>
              <a:rPr lang="en-US" altLang="en-US" sz="2400" b="1" dirty="0"/>
              <a:t>Rescinded December 17, 2017</a:t>
            </a:r>
          </a:p>
          <a:p>
            <a:pPr defTabSz="511175">
              <a:tabLst>
                <a:tab pos="403225" algn="l"/>
              </a:tabLst>
            </a:pPr>
            <a:r>
              <a:rPr lang="en-US" altLang="en-US" sz="2400" b="1" dirty="0"/>
              <a:t>Reinstated March 20, 2018 (new IA-21), with revisions</a:t>
            </a:r>
          </a:p>
        </p:txBody>
      </p:sp>
      <p:sp>
        <p:nvSpPr>
          <p:cNvPr id="33795" name="Slide Number Placeholder 1"/>
          <p:cNvSpPr>
            <a:spLocks noGrp="1"/>
          </p:cNvSpPr>
          <p:nvPr>
            <p:ph type="sldNum" sz="quarter" idx="11"/>
          </p:nvPr>
        </p:nvSpPr>
        <p:spPr>
          <a:noFill/>
        </p:spPr>
        <p:txBody>
          <a:bodyPr/>
          <a:lstStyle/>
          <a:p>
            <a:fld id="{62922A95-9733-416F-A8A1-ADC85DFA8CAA}" type="slidenum">
              <a:rPr lang="en-US" altLang="en-US"/>
              <a:pPr/>
              <a:t>24</a:t>
            </a:fld>
            <a:endParaRPr lang="en-US" altLang="en-US" dirty="0"/>
          </a:p>
        </p:txBody>
      </p:sp>
      <p:sp>
        <p:nvSpPr>
          <p:cNvPr id="33796" name="Rectangle 2"/>
          <p:cNvSpPr>
            <a:spLocks noGrp="1" noChangeArrowheads="1"/>
          </p:cNvSpPr>
          <p:nvPr>
            <p:ph type="title"/>
          </p:nvPr>
        </p:nvSpPr>
        <p:spPr>
          <a:xfrm>
            <a:off x="457200" y="457200"/>
            <a:ext cx="8229600" cy="762000"/>
          </a:xfrm>
          <a:solidFill>
            <a:srgbClr val="00602B"/>
          </a:solidFill>
        </p:spPr>
        <p:txBody>
          <a:bodyPr/>
          <a:lstStyle/>
          <a:p>
            <a:pPr algn="ctr" eaLnBrk="1" hangingPunct="1"/>
            <a:r>
              <a:rPr lang="en-US" altLang="en-US" sz="3200" b="1" dirty="0">
                <a:solidFill>
                  <a:srgbClr val="FFFFFF"/>
                </a:solidFill>
              </a:rPr>
              <a:t>Rectangular Rapid Flashing Beacons</a:t>
            </a:r>
            <a:endParaRPr lang="en-US" altLang="en-US" sz="3200" b="1" dirty="0">
              <a:solidFill>
                <a:srgbClr val="660066"/>
              </a:solidFill>
            </a:endParaRPr>
          </a:p>
        </p:txBody>
      </p:sp>
      <p:pic>
        <p:nvPicPr>
          <p:cNvPr id="1026" name="Picture 2" descr="DSC0675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415" r="32368" b="44288"/>
          <a:stretch/>
        </p:blipFill>
        <p:spPr bwMode="auto">
          <a:xfrm>
            <a:off x="5663290" y="1388125"/>
            <a:ext cx="3023510" cy="44792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8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3"/>
          <p:cNvSpPr>
            <a:spLocks noGrp="1"/>
          </p:cNvSpPr>
          <p:nvPr>
            <p:ph idx="1"/>
          </p:nvPr>
        </p:nvSpPr>
        <p:spPr>
          <a:xfrm>
            <a:off x="457200" y="1252654"/>
            <a:ext cx="8229600" cy="5452946"/>
          </a:xfrm>
        </p:spPr>
        <p:txBody>
          <a:bodyPr/>
          <a:lstStyle/>
          <a:p>
            <a:pPr marL="0" indent="0" defTabSz="457200">
              <a:buFont typeface="Wingdings" pitchFamily="2" charset="2"/>
              <a:buNone/>
            </a:pPr>
            <a:r>
              <a:rPr lang="en-US" altLang="en-US" sz="2400" b="1" dirty="0"/>
              <a:t>Following are the number of agencies (as of </a:t>
            </a:r>
            <a:r>
              <a:rPr lang="en-US" altLang="en-US" sz="2400" b="1" dirty="0">
                <a:solidFill>
                  <a:srgbClr val="FF0000"/>
                </a:solidFill>
              </a:rPr>
              <a:t>12/4/19</a:t>
            </a:r>
            <a:r>
              <a:rPr lang="en-US" altLang="en-US" sz="2400" b="1" dirty="0"/>
              <a:t>) that have requested and received the 	FHWA’s permission to use these interim approved devices:</a:t>
            </a:r>
            <a:endParaRPr lang="en-US" altLang="en-US" sz="800" b="1" dirty="0"/>
          </a:p>
          <a:p>
            <a:pPr defTabSz="457200">
              <a:buFont typeface="Wingdings" panose="05000000000000000000" pitchFamily="2" charset="2"/>
              <a:buChar char="§"/>
            </a:pPr>
            <a:r>
              <a:rPr lang="en-US" altLang="en-US" sz="2400" b="1" dirty="0"/>
              <a:t>Alternative Traffic Signal Photo Enforced sign – </a:t>
            </a:r>
            <a:r>
              <a:rPr lang="en-US" altLang="en-US" sz="2400" b="1" dirty="0">
                <a:solidFill>
                  <a:srgbClr val="FF0000"/>
                </a:solidFill>
              </a:rPr>
              <a:t>8</a:t>
            </a:r>
            <a:endParaRPr lang="en-US" altLang="en-US" sz="2400" b="1" dirty="0"/>
          </a:p>
          <a:p>
            <a:pPr defTabSz="457200">
              <a:buFont typeface="Wingdings" panose="05000000000000000000" pitchFamily="2" charset="2"/>
              <a:buChar char="§"/>
            </a:pPr>
            <a:r>
              <a:rPr lang="en-US" altLang="en-US" sz="2400" b="1" dirty="0"/>
              <a:t>Alternative Electric Vehicle Charging sign – </a:t>
            </a:r>
            <a:r>
              <a:rPr lang="en-US" altLang="en-US" sz="2400" b="1" dirty="0">
                <a:solidFill>
                  <a:srgbClr val="FF0000"/>
                </a:solidFill>
              </a:rPr>
              <a:t>13</a:t>
            </a:r>
            <a:endParaRPr lang="en-US" altLang="en-US" sz="2400" b="1" dirty="0"/>
          </a:p>
          <a:p>
            <a:pPr defTabSz="457200">
              <a:buFont typeface="Wingdings" panose="05000000000000000000" pitchFamily="2" charset="2"/>
              <a:buChar char="§"/>
            </a:pPr>
            <a:r>
              <a:rPr lang="en-US" altLang="en-US" sz="2400" b="1" dirty="0"/>
              <a:t>Green colored pavement for bike lanes – </a:t>
            </a:r>
            <a:r>
              <a:rPr lang="en-US" altLang="en-US" sz="2400" b="1" dirty="0">
                <a:solidFill>
                  <a:srgbClr val="FF0000"/>
                </a:solidFill>
              </a:rPr>
              <a:t>135</a:t>
            </a:r>
            <a:endParaRPr lang="en-US" altLang="en-US" sz="2400" b="1" dirty="0"/>
          </a:p>
          <a:p>
            <a:pPr defTabSz="457200">
              <a:buFont typeface="Wingdings" panose="05000000000000000000" pitchFamily="2" charset="2"/>
              <a:buChar char="§"/>
            </a:pPr>
            <a:r>
              <a:rPr lang="en-US" altLang="en-US" sz="2400" b="1" dirty="0"/>
              <a:t>Alternative U.S. Bicycle Route sign – </a:t>
            </a:r>
            <a:r>
              <a:rPr lang="en-US" altLang="en-US" sz="2400" b="1" dirty="0">
                <a:solidFill>
                  <a:srgbClr val="FF0000"/>
                </a:solidFill>
              </a:rPr>
              <a:t>13</a:t>
            </a:r>
          </a:p>
          <a:p>
            <a:pPr defTabSz="457200">
              <a:buFont typeface="Wingdings" panose="05000000000000000000" pitchFamily="2" charset="2"/>
              <a:buChar char="§"/>
            </a:pPr>
            <a:r>
              <a:rPr lang="en-US" altLang="en-US" sz="2400" b="1" dirty="0"/>
              <a:t>Bicycle Signal Faces – </a:t>
            </a:r>
            <a:r>
              <a:rPr lang="en-US" altLang="en-US" sz="2400" b="1" dirty="0">
                <a:solidFill>
                  <a:srgbClr val="FF0000"/>
                </a:solidFill>
              </a:rPr>
              <a:t>55 </a:t>
            </a:r>
          </a:p>
          <a:p>
            <a:pPr defTabSz="457200">
              <a:buFont typeface="Wingdings" panose="05000000000000000000" pitchFamily="2" charset="2"/>
              <a:buChar char="§"/>
            </a:pPr>
            <a:r>
              <a:rPr lang="en-US" altLang="en-US" sz="2400" b="1" dirty="0"/>
              <a:t>Three Section FYA – </a:t>
            </a:r>
            <a:r>
              <a:rPr lang="en-US" altLang="en-US" sz="2400" b="1" dirty="0">
                <a:solidFill>
                  <a:srgbClr val="FF0000"/>
                </a:solidFill>
              </a:rPr>
              <a:t>22</a:t>
            </a:r>
          </a:p>
          <a:p>
            <a:pPr lvl="0" defTabSz="457200">
              <a:buClr>
                <a:srgbClr val="00007D"/>
              </a:buClr>
              <a:buFont typeface="Wingdings" panose="05000000000000000000" pitchFamily="2" charset="2"/>
              <a:buChar char="§"/>
            </a:pPr>
            <a:r>
              <a:rPr lang="en-US" altLang="en-US" sz="2400" b="1" dirty="0">
                <a:solidFill>
                  <a:srgbClr val="000000"/>
                </a:solidFill>
              </a:rPr>
              <a:t>Intersection Bicycle Box – </a:t>
            </a:r>
            <a:r>
              <a:rPr lang="en-US" altLang="en-US" sz="2400" b="1" dirty="0">
                <a:solidFill>
                  <a:srgbClr val="FF0000"/>
                </a:solidFill>
              </a:rPr>
              <a:t>57 </a:t>
            </a:r>
            <a:endParaRPr lang="en-US" altLang="en-US" sz="2400" b="1" dirty="0"/>
          </a:p>
          <a:p>
            <a:pPr lvl="0" defTabSz="457200">
              <a:buClr>
                <a:srgbClr val="00007D"/>
              </a:buClr>
              <a:buFont typeface="Wingdings" panose="05000000000000000000" pitchFamily="2" charset="2"/>
              <a:buChar char="§"/>
            </a:pPr>
            <a:r>
              <a:rPr lang="en-US" altLang="en-US" sz="2400" b="1" dirty="0"/>
              <a:t>Alt Signal Warrant #7 – Crash Experience – </a:t>
            </a:r>
            <a:r>
              <a:rPr lang="en-US" altLang="en-US" sz="2400" b="1" dirty="0">
                <a:solidFill>
                  <a:srgbClr val="FF0000"/>
                </a:solidFill>
              </a:rPr>
              <a:t>14</a:t>
            </a:r>
          </a:p>
          <a:p>
            <a:pPr lvl="0" defTabSz="457200">
              <a:buClr>
                <a:srgbClr val="00007D"/>
              </a:buClr>
              <a:buFont typeface="Wingdings" panose="05000000000000000000" pitchFamily="2" charset="2"/>
              <a:buChar char="§"/>
            </a:pPr>
            <a:r>
              <a:rPr lang="en-US" altLang="en-US" sz="2400" b="1" dirty="0"/>
              <a:t>Two Stage Bicycle Turn Box – </a:t>
            </a:r>
            <a:r>
              <a:rPr lang="en-US" altLang="en-US" sz="2400" b="1" dirty="0">
                <a:solidFill>
                  <a:srgbClr val="FF0000"/>
                </a:solidFill>
              </a:rPr>
              <a:t>35</a:t>
            </a:r>
          </a:p>
          <a:p>
            <a:pPr lvl="0" defTabSz="457200">
              <a:buClr>
                <a:srgbClr val="00007D"/>
              </a:buClr>
              <a:buFont typeface="Wingdings" panose="05000000000000000000" pitchFamily="2" charset="2"/>
              <a:buChar char="§"/>
            </a:pPr>
            <a:r>
              <a:rPr lang="en-US" altLang="en-US" sz="2400" b="1" dirty="0"/>
              <a:t>Rectangular Rapid Flash Beacon – </a:t>
            </a:r>
            <a:r>
              <a:rPr lang="en-US" altLang="en-US" sz="2400" b="1" dirty="0">
                <a:solidFill>
                  <a:srgbClr val="FF0000"/>
                </a:solidFill>
              </a:rPr>
              <a:t>105</a:t>
            </a:r>
            <a:endParaRPr lang="en-US" altLang="en-US" sz="2400" b="1" dirty="0"/>
          </a:p>
          <a:p>
            <a:pPr marL="0" indent="0" defTabSz="457200"/>
            <a:endParaRPr lang="en-US" altLang="en-US" sz="2400" b="1" dirty="0"/>
          </a:p>
          <a:p>
            <a:pPr marL="0" indent="0" defTabSz="457200"/>
            <a:endParaRPr lang="en-US" altLang="en-US" sz="2400" b="1" dirty="0"/>
          </a:p>
        </p:txBody>
      </p:sp>
      <p:sp>
        <p:nvSpPr>
          <p:cNvPr id="34819" name="Slide Number Placeholder 1"/>
          <p:cNvSpPr>
            <a:spLocks noGrp="1"/>
          </p:cNvSpPr>
          <p:nvPr>
            <p:ph type="sldNum" sz="quarter" idx="11"/>
          </p:nvPr>
        </p:nvSpPr>
        <p:spPr>
          <a:noFill/>
        </p:spPr>
        <p:txBody>
          <a:bodyPr/>
          <a:lstStyle/>
          <a:p>
            <a:fld id="{9563FCE2-D42B-4453-B6EF-CC4EB5CC4E0F}" type="slidenum">
              <a:rPr lang="en-US" altLang="en-US"/>
              <a:pPr/>
              <a:t>25</a:t>
            </a:fld>
            <a:endParaRPr lang="en-US" altLang="en-US"/>
          </a:p>
        </p:txBody>
      </p:sp>
      <p:sp>
        <p:nvSpPr>
          <p:cNvPr id="34820" name="Rectangle 2"/>
          <p:cNvSpPr>
            <a:spLocks noGrp="1" noChangeArrowheads="1"/>
          </p:cNvSpPr>
          <p:nvPr>
            <p:ph type="title"/>
          </p:nvPr>
        </p:nvSpPr>
        <p:spPr>
          <a:xfrm>
            <a:off x="457200" y="457200"/>
            <a:ext cx="8229600" cy="762000"/>
          </a:xfrm>
          <a:solidFill>
            <a:srgbClr val="00602B"/>
          </a:solidFill>
        </p:spPr>
        <p:txBody>
          <a:bodyPr/>
          <a:lstStyle/>
          <a:p>
            <a:pPr algn="ctr" eaLnBrk="1" hangingPunct="1"/>
            <a:r>
              <a:rPr lang="en-US" altLang="en-US" sz="3200" b="1" dirty="0">
                <a:solidFill>
                  <a:srgbClr val="FFFFFF"/>
                </a:solidFill>
              </a:rPr>
              <a:t>Interim Approvals</a:t>
            </a:r>
            <a:endParaRPr lang="en-US" altLang="en-US" sz="3200" b="1" dirty="0">
              <a:solidFill>
                <a:srgbClr val="66006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3"/>
          <p:cNvSpPr>
            <a:spLocks noGrp="1"/>
          </p:cNvSpPr>
          <p:nvPr>
            <p:ph idx="1"/>
          </p:nvPr>
        </p:nvSpPr>
        <p:spPr>
          <a:xfrm>
            <a:off x="457200" y="1371600"/>
            <a:ext cx="8229600" cy="5181600"/>
          </a:xfrm>
        </p:spPr>
        <p:txBody>
          <a:bodyPr/>
          <a:lstStyle/>
          <a:p>
            <a:pPr marL="457200" lvl="0" indent="-457200" defTabSz="511175" eaLnBrk="1" fontAlgn="auto" hangingPunct="1">
              <a:spcAft>
                <a:spcPts val="0"/>
              </a:spcAft>
              <a:buClrTx/>
              <a:buSzTx/>
              <a:buNone/>
            </a:pPr>
            <a:r>
              <a:rPr lang="en-US" sz="2800" b="1" u="sng" kern="1200" dirty="0">
                <a:solidFill>
                  <a:srgbClr val="000000"/>
                </a:solidFill>
                <a:latin typeface="Arial" panose="020B0604020202020204" pitchFamily="34" charset="0"/>
                <a:cs typeface="Arial" panose="020B0604020202020204" pitchFamily="34" charset="0"/>
              </a:rPr>
              <a:t>Goal</a:t>
            </a:r>
            <a:r>
              <a:rPr lang="en-US" sz="2800" b="1" kern="1200" dirty="0">
                <a:solidFill>
                  <a:srgbClr val="000000"/>
                </a:solidFill>
                <a:latin typeface="Arial" panose="020B0604020202020204" pitchFamily="34" charset="0"/>
                <a:cs typeface="Arial" panose="020B0604020202020204" pitchFamily="34" charset="0"/>
              </a:rPr>
              <a:t>- to seek the best traffic control devices</a:t>
            </a:r>
            <a:endParaRPr lang="en-US" sz="2800" b="1" u="sng" kern="1200" dirty="0">
              <a:solidFill>
                <a:srgbClr val="000000"/>
              </a:solidFill>
              <a:latin typeface="Arial" panose="020B0604020202020204" pitchFamily="34" charset="0"/>
              <a:cs typeface="Arial" panose="020B0604020202020204" pitchFamily="34" charset="0"/>
            </a:endParaRPr>
          </a:p>
          <a:p>
            <a:pPr marL="457200" lvl="0" indent="-457200" defTabSz="511175" eaLnBrk="1" fontAlgn="auto" hangingPunct="1">
              <a:spcAft>
                <a:spcPts val="0"/>
              </a:spcAft>
              <a:buClrTx/>
              <a:buSzTx/>
              <a:buNone/>
            </a:pPr>
            <a:endParaRPr lang="en-US" sz="2800" b="1" u="sng" kern="1200" dirty="0">
              <a:solidFill>
                <a:srgbClr val="000000"/>
              </a:solidFill>
              <a:latin typeface="Arial" panose="020B0604020202020204" pitchFamily="34" charset="0"/>
              <a:cs typeface="Arial" panose="020B0604020202020204" pitchFamily="34" charset="0"/>
            </a:endParaRPr>
          </a:p>
          <a:p>
            <a:pPr marL="457200" lvl="0" indent="-457200" defTabSz="511175" eaLnBrk="1" fontAlgn="auto" hangingPunct="1">
              <a:spcAft>
                <a:spcPts val="0"/>
              </a:spcAft>
              <a:buClrTx/>
              <a:buSzTx/>
              <a:buNone/>
            </a:pPr>
            <a:r>
              <a:rPr lang="en-US" sz="2800" b="1" u="sng" kern="1200" dirty="0">
                <a:solidFill>
                  <a:srgbClr val="000000"/>
                </a:solidFill>
                <a:latin typeface="Arial" panose="020B0604020202020204" pitchFamily="34" charset="0"/>
                <a:cs typeface="Arial" panose="020B0604020202020204" pitchFamily="34" charset="0"/>
              </a:rPr>
              <a:t>Purpose</a:t>
            </a:r>
            <a:r>
              <a:rPr lang="en-US" sz="2800" b="1" kern="1200" dirty="0">
                <a:solidFill>
                  <a:srgbClr val="000000"/>
                </a:solidFill>
                <a:latin typeface="Arial" panose="020B0604020202020204" pitchFamily="34" charset="0"/>
                <a:cs typeface="Arial" panose="020B0604020202020204" pitchFamily="34" charset="0"/>
              </a:rPr>
              <a:t> – to allow practitioners to test new or innovative traffic control devices or applications:</a:t>
            </a:r>
          </a:p>
          <a:p>
            <a:pPr marL="806450" lvl="0" defTabSz="511175" eaLnBrk="1" fontAlgn="auto" hangingPunct="1">
              <a:spcAft>
                <a:spcPts val="0"/>
              </a:spcAft>
              <a:buClrTx/>
              <a:buSzTx/>
              <a:buFont typeface="Arial" panose="020B0604020202020204" pitchFamily="34" charset="0"/>
              <a:buChar char="•"/>
            </a:pPr>
            <a:r>
              <a:rPr lang="en-US" sz="2800" b="1" kern="1200" dirty="0">
                <a:solidFill>
                  <a:srgbClr val="000000"/>
                </a:solidFill>
                <a:latin typeface="Arial" panose="020B0604020202020204" pitchFamily="34" charset="0"/>
                <a:cs typeface="Arial" panose="020B0604020202020204" pitchFamily="34" charset="0"/>
              </a:rPr>
              <a:t>To see if they perform more 	effectively than the devices in the MUTCD; </a:t>
            </a:r>
            <a:r>
              <a:rPr lang="en-US" sz="2800" b="1" u="sng" kern="1200" dirty="0">
                <a:solidFill>
                  <a:srgbClr val="000000"/>
                </a:solidFill>
                <a:latin typeface="Arial" panose="020B0604020202020204" pitchFamily="34" charset="0"/>
                <a:cs typeface="Arial" panose="020B0604020202020204" pitchFamily="34" charset="0"/>
              </a:rPr>
              <a:t>or</a:t>
            </a:r>
            <a:r>
              <a:rPr lang="en-US" sz="2800" b="1" kern="1200" dirty="0">
                <a:solidFill>
                  <a:srgbClr val="000000"/>
                </a:solidFill>
                <a:latin typeface="Arial" panose="020B0604020202020204" pitchFamily="34" charset="0"/>
                <a:cs typeface="Arial" panose="020B0604020202020204" pitchFamily="34" charset="0"/>
              </a:rPr>
              <a:t> </a:t>
            </a:r>
          </a:p>
          <a:p>
            <a:pPr marL="806450" lvl="0" defTabSz="511175" eaLnBrk="1" fontAlgn="auto" hangingPunct="1">
              <a:spcAft>
                <a:spcPts val="0"/>
              </a:spcAft>
              <a:buClrTx/>
              <a:buSzTx/>
              <a:buFont typeface="Arial" panose="020B0604020202020204" pitchFamily="34" charset="0"/>
              <a:buChar char="•"/>
            </a:pPr>
            <a:r>
              <a:rPr lang="en-US" sz="2800" b="1" kern="1200" dirty="0">
                <a:solidFill>
                  <a:srgbClr val="000000"/>
                </a:solidFill>
                <a:latin typeface="Arial" panose="020B0604020202020204" pitchFamily="34" charset="0"/>
                <a:cs typeface="Arial" panose="020B0604020202020204" pitchFamily="34" charset="0"/>
              </a:rPr>
              <a:t>Because there is no device in the 	MUTCD that addresses the situation being studied</a:t>
            </a:r>
          </a:p>
          <a:p>
            <a:pPr marL="0" indent="0" defTabSz="511175">
              <a:tabLst>
                <a:tab pos="403225" algn="l"/>
              </a:tabLst>
            </a:pPr>
            <a:endParaRPr lang="en-US" altLang="en-US" sz="2400" b="1" dirty="0"/>
          </a:p>
        </p:txBody>
      </p:sp>
      <p:sp>
        <p:nvSpPr>
          <p:cNvPr id="36867" name="Slide Number Placeholder 1"/>
          <p:cNvSpPr>
            <a:spLocks noGrp="1"/>
          </p:cNvSpPr>
          <p:nvPr>
            <p:ph type="sldNum" sz="quarter" idx="11"/>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DC3BF23-082F-446F-BFCB-DA93B1D0BC00}"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36868" name="Rectangle 2"/>
          <p:cNvSpPr>
            <a:spLocks noGrp="1" noChangeArrowheads="1"/>
          </p:cNvSpPr>
          <p:nvPr>
            <p:ph type="title"/>
          </p:nvPr>
        </p:nvSpPr>
        <p:spPr>
          <a:xfrm>
            <a:off x="457200" y="457200"/>
            <a:ext cx="8229600" cy="762000"/>
          </a:xfrm>
          <a:solidFill>
            <a:srgbClr val="00602B"/>
          </a:solidFill>
        </p:spPr>
        <p:txBody>
          <a:bodyPr/>
          <a:lstStyle/>
          <a:p>
            <a:pPr algn="ctr" eaLnBrk="1" hangingPunct="1"/>
            <a:r>
              <a:rPr lang="en-US" altLang="en-US" sz="3200" b="1" dirty="0">
                <a:solidFill>
                  <a:srgbClr val="FFFFFF"/>
                </a:solidFill>
              </a:rPr>
              <a:t>Official Experiments/Rulings</a:t>
            </a:r>
            <a:endParaRPr lang="en-US" altLang="en-US" sz="3200" b="1" dirty="0">
              <a:solidFill>
                <a:srgbClr val="660066"/>
              </a:solidFill>
            </a:endParaRPr>
          </a:p>
        </p:txBody>
      </p:sp>
    </p:spTree>
    <p:extLst>
      <p:ext uri="{BB962C8B-B14F-4D97-AF65-F5344CB8AC3E}">
        <p14:creationId xmlns:p14="http://schemas.microsoft.com/office/powerpoint/2010/main" val="1938911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3"/>
          <p:cNvSpPr>
            <a:spLocks noGrp="1"/>
          </p:cNvSpPr>
          <p:nvPr>
            <p:ph idx="1"/>
          </p:nvPr>
        </p:nvSpPr>
        <p:spPr>
          <a:xfrm>
            <a:off x="457200" y="1371600"/>
            <a:ext cx="8229600" cy="5181600"/>
          </a:xfrm>
        </p:spPr>
        <p:txBody>
          <a:bodyPr/>
          <a:lstStyle/>
          <a:p>
            <a:pPr marL="457200" lvl="0" indent="-457200" defTabSz="511175" eaLnBrk="1" fontAlgn="auto" hangingPunct="1">
              <a:spcBef>
                <a:spcPts val="0"/>
              </a:spcBef>
              <a:spcAft>
                <a:spcPts val="0"/>
              </a:spcAft>
              <a:buClrTx/>
              <a:buSzTx/>
              <a:buNone/>
            </a:pPr>
            <a:r>
              <a:rPr lang="en-US" sz="2400" b="1" kern="1200" dirty="0">
                <a:solidFill>
                  <a:srgbClr val="000000"/>
                </a:solidFill>
                <a:latin typeface="Arial" panose="020B0604020202020204" pitchFamily="34" charset="0"/>
                <a:cs typeface="Arial" panose="020B0604020202020204" pitchFamily="34" charset="0"/>
              </a:rPr>
              <a:t>A State DOT or a local agency must write a letter to the FHWA requesting to conduct an experiment</a:t>
            </a:r>
          </a:p>
          <a:p>
            <a:pPr marL="457200" lvl="0" indent="-457200" defTabSz="511175" eaLnBrk="1" fontAlgn="auto" hangingPunct="1">
              <a:spcBef>
                <a:spcPts val="0"/>
              </a:spcBef>
              <a:spcAft>
                <a:spcPts val="0"/>
              </a:spcAft>
              <a:buClrTx/>
              <a:buSzTx/>
              <a:buNone/>
            </a:pPr>
            <a:r>
              <a:rPr lang="en-US" sz="2400" b="1" kern="1200" dirty="0">
                <a:solidFill>
                  <a:srgbClr val="000000"/>
                </a:solidFill>
                <a:latin typeface="Arial" panose="020B0604020202020204" pitchFamily="34" charset="0"/>
                <a:cs typeface="Arial" panose="020B0604020202020204" pitchFamily="34" charset="0"/>
              </a:rPr>
              <a:t>Request must include a </a:t>
            </a:r>
            <a:r>
              <a:rPr lang="en-US" sz="2400" b="1" u="sng" kern="1200" dirty="0">
                <a:solidFill>
                  <a:srgbClr val="000000"/>
                </a:solidFill>
                <a:latin typeface="Arial" panose="020B0604020202020204" pitchFamily="34" charset="0"/>
                <a:cs typeface="Arial" panose="020B0604020202020204" pitchFamily="34" charset="0"/>
              </a:rPr>
              <a:t>research plan</a:t>
            </a:r>
            <a:r>
              <a:rPr lang="en-US" sz="2400" b="1" kern="1200" dirty="0">
                <a:solidFill>
                  <a:srgbClr val="000000"/>
                </a:solidFill>
                <a:latin typeface="Arial" panose="020B0604020202020204" pitchFamily="34" charset="0"/>
                <a:cs typeface="Arial" panose="020B0604020202020204" pitchFamily="34" charset="0"/>
              </a:rPr>
              <a:t> describing what data will be collected, how it will be collected, and how it will be analyzed</a:t>
            </a:r>
          </a:p>
          <a:p>
            <a:pPr marL="457200" lvl="0" indent="-457200" defTabSz="511175" eaLnBrk="1" fontAlgn="auto" hangingPunct="1">
              <a:spcBef>
                <a:spcPts val="0"/>
              </a:spcBef>
              <a:spcAft>
                <a:spcPts val="0"/>
              </a:spcAft>
              <a:buClrTx/>
              <a:buSzTx/>
              <a:buNone/>
            </a:pPr>
            <a:r>
              <a:rPr lang="en-US" sz="2400" b="1" kern="1200" dirty="0">
                <a:solidFill>
                  <a:srgbClr val="000000"/>
                </a:solidFill>
                <a:latin typeface="Arial" panose="020B0604020202020204" pitchFamily="34" charset="0"/>
                <a:cs typeface="Arial" panose="020B0604020202020204" pitchFamily="34" charset="0"/>
              </a:rPr>
              <a:t>Key is for experimental plan to produce data for objective (not subjective) results with quantifiable performance measures</a:t>
            </a:r>
          </a:p>
          <a:p>
            <a:pPr marL="0" lvl="0" indent="0" defTabSz="457200" eaLnBrk="1" fontAlgn="auto" hangingPunct="1">
              <a:spcBef>
                <a:spcPts val="0"/>
              </a:spcBef>
              <a:spcAft>
                <a:spcPts val="0"/>
              </a:spcAft>
              <a:buClrTx/>
              <a:buSzTx/>
              <a:buNone/>
            </a:pPr>
            <a:r>
              <a:rPr lang="en-US" sz="2400" b="1" kern="1200" dirty="0">
                <a:solidFill>
                  <a:srgbClr val="000000"/>
                </a:solidFill>
                <a:latin typeface="Arial" panose="020B0604020202020204" pitchFamily="34" charset="0"/>
                <a:cs typeface="Arial" panose="020B0604020202020204" pitchFamily="34" charset="0"/>
              </a:rPr>
              <a:t>Experiment may begin only after written approval from 	the FHWA</a:t>
            </a:r>
          </a:p>
          <a:p>
            <a:pPr marL="0" indent="0" defTabSz="511175">
              <a:buNone/>
              <a:tabLst>
                <a:tab pos="403225" algn="l"/>
              </a:tabLst>
            </a:pPr>
            <a:r>
              <a:rPr lang="en-US" altLang="en-US" sz="2400" b="1" dirty="0">
                <a:solidFill>
                  <a:srgbClr val="1818FF"/>
                </a:solidFill>
              </a:rPr>
              <a:t>Successful experimentation is utilized by NCUTCD &amp; 	FHWA to recommend updates to the Manual </a:t>
            </a:r>
          </a:p>
          <a:p>
            <a:pPr marL="0" indent="0" defTabSz="511175">
              <a:tabLst>
                <a:tab pos="403225" algn="l"/>
              </a:tabLst>
            </a:pPr>
            <a:endParaRPr lang="en-US" altLang="en-US" sz="2400" b="1" dirty="0"/>
          </a:p>
          <a:p>
            <a:pPr marL="0" indent="0" defTabSz="511175">
              <a:tabLst>
                <a:tab pos="403225" algn="l"/>
              </a:tabLst>
            </a:pPr>
            <a:endParaRPr lang="en-US" altLang="en-US" sz="2400" b="1" dirty="0"/>
          </a:p>
        </p:txBody>
      </p:sp>
      <p:sp>
        <p:nvSpPr>
          <p:cNvPr id="36867" name="Slide Number Placeholder 1"/>
          <p:cNvSpPr>
            <a:spLocks noGrp="1"/>
          </p:cNvSpPr>
          <p:nvPr>
            <p:ph type="sldNum" sz="quarter" idx="11"/>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DC3BF23-082F-446F-BFCB-DA93B1D0BC00}"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36868" name="Rectangle 2"/>
          <p:cNvSpPr>
            <a:spLocks noGrp="1" noChangeArrowheads="1"/>
          </p:cNvSpPr>
          <p:nvPr>
            <p:ph type="title"/>
          </p:nvPr>
        </p:nvSpPr>
        <p:spPr>
          <a:xfrm>
            <a:off x="457200" y="457200"/>
            <a:ext cx="8229600" cy="762000"/>
          </a:xfrm>
          <a:solidFill>
            <a:srgbClr val="00602B"/>
          </a:solidFill>
        </p:spPr>
        <p:txBody>
          <a:bodyPr/>
          <a:lstStyle/>
          <a:p>
            <a:pPr algn="ctr" eaLnBrk="1" hangingPunct="1"/>
            <a:r>
              <a:rPr lang="en-US" altLang="en-US" sz="3200" b="1" dirty="0">
                <a:solidFill>
                  <a:srgbClr val="FFFFFF"/>
                </a:solidFill>
              </a:rPr>
              <a:t>Official Experiments</a:t>
            </a:r>
            <a:endParaRPr lang="en-US" altLang="en-US" sz="3200" b="1" dirty="0">
              <a:solidFill>
                <a:srgbClr val="660066"/>
              </a:solidFill>
            </a:endParaRPr>
          </a:p>
        </p:txBody>
      </p:sp>
    </p:spTree>
    <p:extLst>
      <p:ext uri="{BB962C8B-B14F-4D97-AF65-F5344CB8AC3E}">
        <p14:creationId xmlns:p14="http://schemas.microsoft.com/office/powerpoint/2010/main" val="3671433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3"/>
          <p:cNvSpPr>
            <a:spLocks noGrp="1"/>
          </p:cNvSpPr>
          <p:nvPr>
            <p:ph idx="1"/>
          </p:nvPr>
        </p:nvSpPr>
        <p:spPr>
          <a:xfrm>
            <a:off x="457200" y="1371600"/>
            <a:ext cx="8229600" cy="5181600"/>
          </a:xfrm>
        </p:spPr>
        <p:txBody>
          <a:bodyPr/>
          <a:lstStyle/>
          <a:p>
            <a:pPr marL="0" lvl="0" indent="0" defTabSz="511175">
              <a:buClr>
                <a:srgbClr val="00007D"/>
              </a:buClr>
              <a:buNone/>
              <a:tabLst>
                <a:tab pos="403225" algn="l"/>
              </a:tabLst>
            </a:pPr>
            <a:r>
              <a:rPr lang="en-US" altLang="en-US" sz="2400" b="1" dirty="0">
                <a:solidFill>
                  <a:srgbClr val="000000"/>
                </a:solidFill>
              </a:rPr>
              <a:t>There have been </a:t>
            </a:r>
            <a:r>
              <a:rPr lang="en-US" altLang="en-US" sz="2400" b="1" dirty="0">
                <a:solidFill>
                  <a:srgbClr val="FF0000"/>
                </a:solidFill>
              </a:rPr>
              <a:t>163</a:t>
            </a:r>
            <a:r>
              <a:rPr lang="en-US" altLang="en-US" sz="2400" b="1" dirty="0">
                <a:solidFill>
                  <a:srgbClr val="000000"/>
                </a:solidFill>
              </a:rPr>
              <a:t> official active experiments since the 2009 MUTCD was published, with the following distribution by parts:</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Part 1. General – </a:t>
            </a:r>
            <a:r>
              <a:rPr lang="en-US" altLang="en-US" sz="2400" b="1" dirty="0">
                <a:solidFill>
                  <a:srgbClr val="FF0000"/>
                </a:solidFill>
              </a:rPr>
              <a:t>0</a:t>
            </a:r>
            <a:r>
              <a:rPr lang="en-US" altLang="en-US" sz="2400" b="1" dirty="0">
                <a:solidFill>
                  <a:srgbClr val="000000"/>
                </a:solidFill>
              </a:rPr>
              <a:t>   </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Part 2. Signs – </a:t>
            </a:r>
            <a:r>
              <a:rPr lang="en-US" altLang="en-US" sz="2400" b="1" dirty="0">
                <a:solidFill>
                  <a:srgbClr val="FF0000"/>
                </a:solidFill>
              </a:rPr>
              <a:t>13 </a:t>
            </a:r>
            <a:r>
              <a:rPr lang="en-US" altLang="en-US" sz="2400" b="1" dirty="0">
                <a:solidFill>
                  <a:srgbClr val="000000"/>
                </a:solidFill>
              </a:rPr>
              <a:t>  </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Part 3. Markings – </a:t>
            </a:r>
            <a:r>
              <a:rPr lang="en-US" altLang="en-US" sz="2400" b="1" dirty="0">
                <a:solidFill>
                  <a:srgbClr val="FF0000"/>
                </a:solidFill>
              </a:rPr>
              <a:t>25 </a:t>
            </a:r>
            <a:r>
              <a:rPr lang="en-US" altLang="en-US" sz="2400" b="1" dirty="0">
                <a:solidFill>
                  <a:srgbClr val="000000"/>
                </a:solidFill>
              </a:rPr>
              <a:t>  </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Part 4. Highway Traffic Signals – </a:t>
            </a:r>
            <a:r>
              <a:rPr lang="en-US" altLang="en-US" sz="2400" b="1" dirty="0">
                <a:solidFill>
                  <a:srgbClr val="FF0000"/>
                </a:solidFill>
              </a:rPr>
              <a:t>28 </a:t>
            </a:r>
            <a:r>
              <a:rPr lang="en-US" altLang="en-US" sz="2400" b="1" dirty="0">
                <a:solidFill>
                  <a:srgbClr val="000000"/>
                </a:solidFill>
              </a:rPr>
              <a:t> </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Part 5. Low-Volume Roads – </a:t>
            </a:r>
            <a:r>
              <a:rPr lang="en-US" altLang="en-US" sz="2400" b="1" dirty="0">
                <a:solidFill>
                  <a:srgbClr val="FF0000"/>
                </a:solidFill>
              </a:rPr>
              <a:t>0</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Part 6. Temporary Traffic Control – </a:t>
            </a:r>
            <a:r>
              <a:rPr lang="en-US" altLang="en-US" sz="2400" b="1" dirty="0">
                <a:solidFill>
                  <a:srgbClr val="FF0000"/>
                </a:solidFill>
              </a:rPr>
              <a:t>18</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Part 7. School Areas – </a:t>
            </a:r>
            <a:r>
              <a:rPr lang="en-US" altLang="en-US" sz="2400" b="1" dirty="0">
                <a:solidFill>
                  <a:srgbClr val="FF0000"/>
                </a:solidFill>
              </a:rPr>
              <a:t>0</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Part 8. Grade Crossings – </a:t>
            </a:r>
            <a:r>
              <a:rPr lang="en-US" altLang="en-US" sz="2400" b="1" dirty="0">
                <a:solidFill>
                  <a:srgbClr val="FF0000"/>
                </a:solidFill>
              </a:rPr>
              <a:t>4</a:t>
            </a:r>
          </a:p>
          <a:p>
            <a:pPr lvl="0" defTabSz="511175">
              <a:buClr>
                <a:srgbClr val="00007D"/>
              </a:buClr>
              <a:buFont typeface="Wingdings" panose="05000000000000000000" pitchFamily="2" charset="2"/>
              <a:buChar char="§"/>
              <a:tabLst>
                <a:tab pos="403225" algn="l"/>
              </a:tabLst>
            </a:pPr>
            <a:r>
              <a:rPr lang="en-US" altLang="en-US" sz="2400" b="1" dirty="0">
                <a:solidFill>
                  <a:srgbClr val="000000"/>
                </a:solidFill>
              </a:rPr>
              <a:t>Part 9. Bicycle Facilities – </a:t>
            </a:r>
            <a:r>
              <a:rPr lang="en-US" altLang="en-US" sz="2400" b="1" dirty="0">
                <a:solidFill>
                  <a:srgbClr val="FF0000"/>
                </a:solidFill>
              </a:rPr>
              <a:t>75 </a:t>
            </a:r>
          </a:p>
          <a:p>
            <a:pPr marL="0" indent="0" defTabSz="511175">
              <a:buFont typeface="Wingdings" pitchFamily="2" charset="2"/>
              <a:buNone/>
              <a:tabLst>
                <a:tab pos="403225" algn="l"/>
              </a:tabLst>
            </a:pPr>
            <a:endParaRPr lang="en-US" altLang="en-US" sz="2400" b="1" dirty="0">
              <a:solidFill>
                <a:srgbClr val="FF0000"/>
              </a:solidFill>
            </a:endParaRPr>
          </a:p>
          <a:p>
            <a:pPr marL="0" indent="0" defTabSz="511175">
              <a:tabLst>
                <a:tab pos="403225" algn="l"/>
              </a:tabLst>
            </a:pPr>
            <a:endParaRPr lang="en-US" altLang="en-US" sz="2400" b="1" dirty="0"/>
          </a:p>
          <a:p>
            <a:pPr marL="0" indent="0" defTabSz="511175">
              <a:tabLst>
                <a:tab pos="403225" algn="l"/>
              </a:tabLst>
            </a:pPr>
            <a:endParaRPr lang="en-US" altLang="en-US" sz="2400" b="1" dirty="0">
              <a:solidFill>
                <a:srgbClr val="FF0000"/>
              </a:solidFill>
            </a:endParaRPr>
          </a:p>
          <a:p>
            <a:pPr marL="0" indent="0" defTabSz="511175">
              <a:tabLst>
                <a:tab pos="403225" algn="l"/>
              </a:tabLst>
            </a:pPr>
            <a:endParaRPr lang="en-US" altLang="en-US" sz="2400" b="1" dirty="0"/>
          </a:p>
          <a:p>
            <a:pPr marL="0" indent="0" defTabSz="511175">
              <a:tabLst>
                <a:tab pos="403225" algn="l"/>
              </a:tabLst>
            </a:pPr>
            <a:endParaRPr lang="en-US" altLang="en-US" sz="2400" b="1" dirty="0"/>
          </a:p>
        </p:txBody>
      </p:sp>
      <p:sp>
        <p:nvSpPr>
          <p:cNvPr id="36867" name="Slide Number Placeholder 1"/>
          <p:cNvSpPr>
            <a:spLocks noGrp="1"/>
          </p:cNvSpPr>
          <p:nvPr>
            <p:ph type="sldNum" sz="quarter" idx="11"/>
          </p:nvPr>
        </p:nvSpPr>
        <p:spPr>
          <a:noFill/>
        </p:spPr>
        <p:txBody>
          <a:bodyPr/>
          <a:lstStyle/>
          <a:p>
            <a:fld id="{0DC3BF23-082F-446F-BFCB-DA93B1D0BC00}" type="slidenum">
              <a:rPr lang="en-US" altLang="en-US"/>
              <a:pPr/>
              <a:t>28</a:t>
            </a:fld>
            <a:endParaRPr lang="en-US" altLang="en-US"/>
          </a:p>
        </p:txBody>
      </p:sp>
      <p:sp>
        <p:nvSpPr>
          <p:cNvPr id="36868" name="Rectangle 2"/>
          <p:cNvSpPr>
            <a:spLocks noGrp="1" noChangeArrowheads="1"/>
          </p:cNvSpPr>
          <p:nvPr>
            <p:ph type="title"/>
          </p:nvPr>
        </p:nvSpPr>
        <p:spPr>
          <a:xfrm>
            <a:off x="457200" y="457200"/>
            <a:ext cx="8229600" cy="762000"/>
          </a:xfrm>
          <a:solidFill>
            <a:srgbClr val="00602B"/>
          </a:solidFill>
        </p:spPr>
        <p:txBody>
          <a:bodyPr/>
          <a:lstStyle/>
          <a:p>
            <a:pPr algn="ctr" eaLnBrk="1" hangingPunct="1"/>
            <a:r>
              <a:rPr lang="en-US" altLang="en-US" sz="3200" b="1" dirty="0">
                <a:solidFill>
                  <a:srgbClr val="FFFFFF"/>
                </a:solidFill>
              </a:rPr>
              <a:t>Official Experiments</a:t>
            </a:r>
            <a:endParaRPr lang="en-US" altLang="en-US" sz="3200" b="1" dirty="0">
              <a:solidFill>
                <a:srgbClr val="66006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3"/>
          <p:cNvSpPr>
            <a:spLocks noGrp="1"/>
          </p:cNvSpPr>
          <p:nvPr>
            <p:ph idx="1"/>
          </p:nvPr>
        </p:nvSpPr>
        <p:spPr>
          <a:xfrm>
            <a:off x="457200" y="1371600"/>
            <a:ext cx="8229600" cy="5181600"/>
          </a:xfrm>
        </p:spPr>
        <p:txBody>
          <a:bodyPr/>
          <a:lstStyle/>
          <a:p>
            <a:pPr marL="0" lvl="0" indent="0" defTabSz="457200" eaLnBrk="1" fontAlgn="auto" hangingPunct="1">
              <a:spcAft>
                <a:spcPts val="0"/>
              </a:spcAft>
              <a:buClrTx/>
              <a:buSzTx/>
              <a:buNone/>
              <a:tabLst>
                <a:tab pos="225425" algn="l"/>
              </a:tabLst>
            </a:pPr>
            <a:r>
              <a:rPr lang="en-US" sz="2800" b="1" kern="1200" dirty="0">
                <a:solidFill>
                  <a:srgbClr val="000000"/>
                </a:solidFill>
                <a:latin typeface="Arial" panose="020B0604020202020204" pitchFamily="34" charset="0"/>
                <a:cs typeface="Arial" panose="020B0604020202020204" pitchFamily="34" charset="0"/>
              </a:rPr>
              <a:t>A jurisdiction that installs a device or application that is not in the MUTCD, that violates MUTCD requirements, or that has not received Interim Approval status, without first obtaining FHWA experimentation approval, faces these </a:t>
            </a:r>
            <a:r>
              <a:rPr lang="en-US" sz="2800" b="1" u="sng" kern="1200" dirty="0">
                <a:solidFill>
                  <a:srgbClr val="000000"/>
                </a:solidFill>
                <a:latin typeface="Arial" panose="020B0604020202020204" pitchFamily="34" charset="0"/>
                <a:cs typeface="Arial" panose="020B0604020202020204" pitchFamily="34" charset="0"/>
              </a:rPr>
              <a:t>risks</a:t>
            </a:r>
            <a:r>
              <a:rPr lang="en-US" sz="2800" b="1" kern="1200" dirty="0">
                <a:solidFill>
                  <a:srgbClr val="000000"/>
                </a:solidFill>
                <a:latin typeface="Arial" panose="020B0604020202020204" pitchFamily="34" charset="0"/>
                <a:cs typeface="Arial" panose="020B0604020202020204" pitchFamily="34" charset="0"/>
              </a:rPr>
              <a:t>:</a:t>
            </a:r>
          </a:p>
          <a:p>
            <a:pPr marL="0" lvl="0" indent="0" defTabSz="457200" eaLnBrk="1" fontAlgn="auto" hangingPunct="1">
              <a:spcAft>
                <a:spcPts val="0"/>
              </a:spcAft>
              <a:buClrTx/>
              <a:buSzTx/>
              <a:buNone/>
              <a:tabLst>
                <a:tab pos="225425" algn="l"/>
              </a:tabLst>
            </a:pPr>
            <a:endParaRPr lang="en-US" sz="800" b="1" kern="1200" dirty="0">
              <a:solidFill>
                <a:srgbClr val="000000"/>
              </a:solidFill>
              <a:latin typeface="Arial" panose="020B0604020202020204" pitchFamily="34" charset="0"/>
              <a:cs typeface="Arial" panose="020B0604020202020204" pitchFamily="34" charset="0"/>
            </a:endParaRPr>
          </a:p>
          <a:p>
            <a:pPr lvl="1" defTabSz="457200" eaLnBrk="1" fontAlgn="auto" hangingPunct="1">
              <a:spcAft>
                <a:spcPts val="0"/>
              </a:spcAft>
              <a:buClrTx/>
              <a:buSzTx/>
              <a:buFont typeface="Arial" panose="020B0604020202020204" pitchFamily="34" charset="0"/>
              <a:buChar char="•"/>
            </a:pPr>
            <a:r>
              <a:rPr lang="en-US" b="1" kern="1200" dirty="0">
                <a:solidFill>
                  <a:srgbClr val="000000"/>
                </a:solidFill>
                <a:latin typeface="Arial" panose="020B0604020202020204" pitchFamily="34" charset="0"/>
                <a:ea typeface="+mn-ea"/>
                <a:cs typeface="Arial" panose="020B0604020202020204" pitchFamily="34" charset="0"/>
              </a:rPr>
              <a:t>Potential legal liability if a crash occurs</a:t>
            </a:r>
          </a:p>
          <a:p>
            <a:pPr lvl="1" defTabSz="457200" eaLnBrk="1" fontAlgn="auto" hangingPunct="1">
              <a:spcAft>
                <a:spcPts val="0"/>
              </a:spcAft>
              <a:buClrTx/>
              <a:buSzTx/>
              <a:buFont typeface="Arial" panose="020B0604020202020204" pitchFamily="34" charset="0"/>
              <a:buChar char="•"/>
            </a:pPr>
            <a:r>
              <a:rPr lang="en-US" b="1" kern="1200" dirty="0">
                <a:solidFill>
                  <a:srgbClr val="000000"/>
                </a:solidFill>
                <a:latin typeface="Arial" panose="020B0604020202020204" pitchFamily="34" charset="0"/>
                <a:ea typeface="+mn-ea"/>
                <a:cs typeface="Arial" panose="020B0604020202020204" pitchFamily="34" charset="0"/>
              </a:rPr>
              <a:t>Potential loss of Federal-Aid funding</a:t>
            </a:r>
          </a:p>
          <a:p>
            <a:pPr marL="0" indent="0" defTabSz="511175">
              <a:tabLst>
                <a:tab pos="403225" algn="l"/>
              </a:tabLst>
            </a:pPr>
            <a:endParaRPr lang="en-US" altLang="en-US" sz="2400" b="1" dirty="0"/>
          </a:p>
        </p:txBody>
      </p:sp>
      <p:sp>
        <p:nvSpPr>
          <p:cNvPr id="36867" name="Slide Number Placeholder 1"/>
          <p:cNvSpPr>
            <a:spLocks noGrp="1"/>
          </p:cNvSpPr>
          <p:nvPr>
            <p:ph type="sldNum" sz="quarter" idx="11"/>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DC3BF23-082F-446F-BFCB-DA93B1D0BC00}"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36868" name="Rectangle 2"/>
          <p:cNvSpPr>
            <a:spLocks noGrp="1" noChangeArrowheads="1"/>
          </p:cNvSpPr>
          <p:nvPr>
            <p:ph type="title"/>
          </p:nvPr>
        </p:nvSpPr>
        <p:spPr>
          <a:xfrm>
            <a:off x="304800" y="457200"/>
            <a:ext cx="8458200" cy="762000"/>
          </a:xfrm>
          <a:solidFill>
            <a:srgbClr val="00602B"/>
          </a:solidFill>
        </p:spPr>
        <p:txBody>
          <a:bodyPr/>
          <a:lstStyle/>
          <a:p>
            <a:pPr algn="ctr" eaLnBrk="1" hangingPunct="1"/>
            <a:r>
              <a:rPr lang="en-US" altLang="en-US" sz="3200" b="1" dirty="0">
                <a:solidFill>
                  <a:srgbClr val="FFFFFF"/>
                </a:solidFill>
              </a:rPr>
              <a:t>Why are Official Experiments Important? </a:t>
            </a:r>
            <a:endParaRPr lang="en-US" altLang="en-US" sz="3200" b="1" dirty="0">
              <a:solidFill>
                <a:srgbClr val="660066"/>
              </a:solidFill>
            </a:endParaRPr>
          </a:p>
        </p:txBody>
      </p:sp>
    </p:spTree>
    <p:extLst>
      <p:ext uri="{BB962C8B-B14F-4D97-AF65-F5344CB8AC3E}">
        <p14:creationId xmlns:p14="http://schemas.microsoft.com/office/powerpoint/2010/main" val="130608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57200"/>
            <a:ext cx="8229600" cy="1066800"/>
          </a:xfrm>
        </p:spPr>
        <p:txBody>
          <a:bodyPr/>
          <a:lstStyle/>
          <a:p>
            <a:r>
              <a:rPr lang="en-US" altLang="en-US" b="1" u="sng" dirty="0"/>
              <a:t>NCUTCD</a:t>
            </a:r>
            <a:r>
              <a:rPr lang="en-US" altLang="en-US" b="1" dirty="0"/>
              <a:t> </a:t>
            </a:r>
            <a:r>
              <a:rPr lang="en-US" altLang="en-US" sz="2800" b="1" dirty="0">
                <a:solidFill>
                  <a:schemeClr val="bg2">
                    <a:lumMod val="60000"/>
                    <a:lumOff val="40000"/>
                  </a:schemeClr>
                </a:solidFill>
              </a:rPr>
              <a:t>(www.ncutcd.org)</a:t>
            </a:r>
            <a:endParaRPr lang="en-US" altLang="en-US" sz="2800" b="1" u="sng" dirty="0"/>
          </a:p>
        </p:txBody>
      </p:sp>
      <p:sp>
        <p:nvSpPr>
          <p:cNvPr id="3" name="Content Placeholder 2"/>
          <p:cNvSpPr>
            <a:spLocks noGrp="1"/>
          </p:cNvSpPr>
          <p:nvPr>
            <p:ph idx="1"/>
          </p:nvPr>
        </p:nvSpPr>
        <p:spPr>
          <a:xfrm>
            <a:off x="457200" y="1600200"/>
            <a:ext cx="8229600" cy="4648200"/>
          </a:xfrm>
        </p:spPr>
        <p:txBody>
          <a:bodyPr/>
          <a:lstStyle/>
          <a:p>
            <a:pPr>
              <a:buFont typeface="Wingdings" panose="05000000000000000000" pitchFamily="2" charset="2"/>
              <a:buChar char="§"/>
              <a:defRPr/>
            </a:pPr>
            <a:endParaRPr lang="en-US" b="1" dirty="0"/>
          </a:p>
          <a:p>
            <a:pPr marL="0" indent="0">
              <a:buFont typeface="Wingdings" pitchFamily="2" charset="2"/>
              <a:buNone/>
              <a:defRPr/>
            </a:pPr>
            <a:r>
              <a:rPr lang="en-US" dirty="0"/>
              <a:t>	</a:t>
            </a:r>
          </a:p>
        </p:txBody>
      </p:sp>
      <p:sp>
        <p:nvSpPr>
          <p:cNvPr id="17412"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endParaRPr lang="en-US" altLang="en-US" dirty="0">
              <a:solidFill>
                <a:srgbClr val="000000"/>
              </a:solidFill>
            </a:endParaRPr>
          </a:p>
        </p:txBody>
      </p:sp>
      <p:sp>
        <p:nvSpPr>
          <p:cNvPr id="20485" name="Slide Number Placeholder 4"/>
          <p:cNvSpPr>
            <a:spLocks noGrp="1"/>
          </p:cNvSpPr>
          <p:nvPr>
            <p:ph type="sldNum" sz="quarter" idx="11"/>
          </p:nvPr>
        </p:nvSpPr>
        <p:spPr>
          <a:noFill/>
        </p:spPr>
        <p:txBody>
          <a:bodyPr/>
          <a:lstStyle/>
          <a:p>
            <a:fld id="{7798F6F6-5946-4F79-A7EE-7EF62DA62E92}" type="slidenum">
              <a:rPr lang="en-US" altLang="en-US"/>
              <a:pPr/>
              <a:t>3</a:t>
            </a:fld>
            <a:endParaRPr lang="en-US"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57200"/>
            <a:ext cx="1816100" cy="1803400"/>
          </a:xfrm>
          <a:prstGeom prst="rect">
            <a:avLst/>
          </a:prstGeom>
        </p:spPr>
      </p:pic>
      <p:sp>
        <p:nvSpPr>
          <p:cNvPr id="2" name="Rectangle 1"/>
          <p:cNvSpPr/>
          <p:nvPr/>
        </p:nvSpPr>
        <p:spPr>
          <a:xfrm>
            <a:off x="228600" y="2209800"/>
            <a:ext cx="8839200" cy="5324535"/>
          </a:xfrm>
          <a:prstGeom prst="rect">
            <a:avLst/>
          </a:prstGeom>
        </p:spPr>
        <p:txBody>
          <a:bodyPr wrap="square">
            <a:spAutoFit/>
          </a:bodyPr>
          <a:lstStyle/>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National Committee on Uniform Traffic Control Devices, formed 1980</a:t>
            </a:r>
          </a:p>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Predecessor committees formed in 1931; wrote the 1935 - 1971 MUTCD editions</a:t>
            </a:r>
          </a:p>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Since 1971, committees have advised FHWA on MUTCD – initiating recommended changes, reviewing proposals, submitting comments on rulemakings</a:t>
            </a:r>
          </a:p>
          <a:p>
            <a:pPr marL="285750" indent="-28575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633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305800" cy="838200"/>
          </a:xfrm>
          <a:solidFill>
            <a:srgbClr val="00602B"/>
          </a:solidFill>
        </p:spPr>
        <p:txBody>
          <a:bodyPr/>
          <a:lstStyle/>
          <a:p>
            <a:pPr algn="ctr"/>
            <a:r>
              <a:rPr lang="en-US" altLang="en-US" sz="3200" b="1" dirty="0">
                <a:solidFill>
                  <a:schemeClr val="bg1"/>
                </a:solidFill>
              </a:rPr>
              <a:t>Estimated Time Line for 20?? Edition</a:t>
            </a:r>
          </a:p>
        </p:txBody>
      </p:sp>
      <p:sp>
        <p:nvSpPr>
          <p:cNvPr id="3" name="Content Placeholder 2"/>
          <p:cNvSpPr>
            <a:spLocks noGrp="1"/>
          </p:cNvSpPr>
          <p:nvPr>
            <p:ph idx="1"/>
          </p:nvPr>
        </p:nvSpPr>
        <p:spPr>
          <a:xfrm>
            <a:off x="228600" y="1447800"/>
            <a:ext cx="8763000" cy="5029200"/>
          </a:xfrm>
        </p:spPr>
        <p:txBody>
          <a:bodyPr/>
          <a:lstStyle/>
          <a:p>
            <a:pPr marL="0" indent="0">
              <a:buFont typeface="Wingdings" pitchFamily="2" charset="2"/>
              <a:buNone/>
              <a:defRPr/>
            </a:pPr>
            <a:r>
              <a:rPr lang="en-US" sz="2400" b="1" dirty="0"/>
              <a:t>Based on MUTCD Rulemaking being treated as a Significant Regulatory Action: </a:t>
            </a:r>
            <a:r>
              <a:rPr lang="en-US" sz="2400" b="1" dirty="0">
                <a:solidFill>
                  <a:srgbClr val="FF0000"/>
                </a:solidFill>
              </a:rPr>
              <a:t>[Speculative – to explain timeframe; assumes things go relatively smoothly]</a:t>
            </a:r>
            <a:endParaRPr lang="en-US" sz="800" b="1" dirty="0"/>
          </a:p>
          <a:p>
            <a:pPr>
              <a:buFont typeface="Wingdings" panose="05000000000000000000" pitchFamily="2" charset="2"/>
              <a:buChar char="§"/>
              <a:defRPr/>
            </a:pPr>
            <a:r>
              <a:rPr lang="en-US" sz="2000" b="1" dirty="0"/>
              <a:t>At each meeting, NCUTCD meets for generating recommendations and sends to FHWA for the next NPA</a:t>
            </a:r>
          </a:p>
          <a:p>
            <a:pPr>
              <a:buFont typeface="Wingdings" panose="05000000000000000000" pitchFamily="2" charset="2"/>
              <a:buChar char="§"/>
              <a:defRPr/>
            </a:pPr>
            <a:r>
              <a:rPr lang="en-US" sz="2000" b="1" dirty="0">
                <a:solidFill>
                  <a:srgbClr val="FF0000"/>
                </a:solidFill>
              </a:rPr>
              <a:t> 6 months - </a:t>
            </a:r>
            <a:r>
              <a:rPr lang="en-US" sz="2000" b="1" dirty="0"/>
              <a:t>FHWA Completes final draft of NPA to update MUTCD, including economic analysis of proposed changes</a:t>
            </a:r>
          </a:p>
          <a:p>
            <a:pPr>
              <a:buFont typeface="Wingdings" panose="05000000000000000000" pitchFamily="2" charset="2"/>
              <a:buChar char="§"/>
              <a:defRPr/>
            </a:pPr>
            <a:r>
              <a:rPr lang="en-US" sz="2000" b="1" dirty="0">
                <a:solidFill>
                  <a:srgbClr val="FF0000"/>
                </a:solidFill>
              </a:rPr>
              <a:t> 5 months - </a:t>
            </a:r>
            <a:r>
              <a:rPr lang="en-US" sz="2000" b="1" dirty="0"/>
              <a:t>Internal, OMB and OST Reviews</a:t>
            </a:r>
          </a:p>
          <a:p>
            <a:pPr>
              <a:buFont typeface="Wingdings" panose="05000000000000000000" pitchFamily="2" charset="2"/>
              <a:buChar char="§"/>
              <a:defRPr/>
            </a:pPr>
            <a:r>
              <a:rPr lang="en-US" sz="2000" b="1" dirty="0">
                <a:solidFill>
                  <a:srgbClr val="FF0000"/>
                </a:solidFill>
              </a:rPr>
              <a:t> 2 months - </a:t>
            </a:r>
            <a:r>
              <a:rPr lang="en-US" sz="2000" b="1" dirty="0"/>
              <a:t>Publish NPA in Federal Register</a:t>
            </a:r>
          </a:p>
          <a:p>
            <a:pPr>
              <a:buFont typeface="Wingdings" panose="05000000000000000000" pitchFamily="2" charset="2"/>
              <a:buChar char="§"/>
              <a:defRPr/>
            </a:pPr>
            <a:r>
              <a:rPr lang="en-US" sz="2000" b="1" dirty="0">
                <a:solidFill>
                  <a:srgbClr val="FF0000"/>
                </a:solidFill>
              </a:rPr>
              <a:t> 6 months - </a:t>
            </a:r>
            <a:r>
              <a:rPr lang="en-US" sz="2000" b="1" dirty="0"/>
              <a:t>docket comment period</a:t>
            </a:r>
          </a:p>
          <a:p>
            <a:pPr>
              <a:buFont typeface="Wingdings" panose="05000000000000000000" pitchFamily="2" charset="2"/>
              <a:buChar char="§"/>
              <a:defRPr/>
            </a:pPr>
            <a:r>
              <a:rPr lang="en-US" sz="2000" b="1" dirty="0">
                <a:solidFill>
                  <a:srgbClr val="FF0000"/>
                </a:solidFill>
              </a:rPr>
              <a:t>12 months - </a:t>
            </a:r>
            <a:r>
              <a:rPr lang="en-US" sz="2000" b="1" dirty="0"/>
              <a:t>Finalize the MUTCD &amp; Federal Register notice</a:t>
            </a:r>
          </a:p>
          <a:p>
            <a:pPr>
              <a:buFont typeface="Wingdings" panose="05000000000000000000" pitchFamily="2" charset="2"/>
              <a:buChar char="§"/>
              <a:defRPr/>
            </a:pPr>
            <a:r>
              <a:rPr lang="en-US" sz="2000" b="1" dirty="0">
                <a:solidFill>
                  <a:srgbClr val="FF0000"/>
                </a:solidFill>
              </a:rPr>
              <a:t> 4 months - </a:t>
            </a:r>
            <a:r>
              <a:rPr lang="en-US" sz="2000" b="1" dirty="0"/>
              <a:t>Internal, OMB and OST Reviews</a:t>
            </a:r>
          </a:p>
          <a:p>
            <a:pPr>
              <a:buFont typeface="Wingdings" panose="05000000000000000000" pitchFamily="2" charset="2"/>
              <a:buChar char="§"/>
              <a:defRPr/>
            </a:pPr>
            <a:r>
              <a:rPr lang="en-US" sz="2000" b="1" dirty="0">
                <a:solidFill>
                  <a:srgbClr val="FF0000"/>
                </a:solidFill>
              </a:rPr>
              <a:t> 5 months -</a:t>
            </a:r>
            <a:r>
              <a:rPr lang="en-US" sz="2000" b="1" dirty="0"/>
              <a:t> Publish the Final Rule for a new edition of the MUTCD</a:t>
            </a:r>
          </a:p>
          <a:p>
            <a:pPr marL="0" indent="0">
              <a:buFont typeface="Wingdings" pitchFamily="2" charset="2"/>
              <a:buNone/>
              <a:defRPr/>
            </a:pPr>
            <a:r>
              <a:rPr lang="en-US" sz="2400" b="1" dirty="0">
                <a:solidFill>
                  <a:srgbClr val="1818FF"/>
                </a:solidFill>
              </a:rPr>
              <a:t>40 months + 24 months for state adoption</a:t>
            </a:r>
          </a:p>
          <a:p>
            <a:pPr>
              <a:defRPr/>
            </a:pPr>
            <a:endParaRPr lang="en-US" sz="2400" b="1" dirty="0"/>
          </a:p>
          <a:p>
            <a:pPr>
              <a:defRPr/>
            </a:pPr>
            <a:endParaRPr lang="en-US" sz="2000" b="1" dirty="0"/>
          </a:p>
          <a:p>
            <a:pPr>
              <a:defRPr/>
            </a:pPr>
            <a:endParaRPr lang="en-US" sz="2000" b="1" dirty="0"/>
          </a:p>
          <a:p>
            <a:pPr marL="0" indent="0">
              <a:buFont typeface="Wingdings" pitchFamily="2" charset="2"/>
              <a:buNone/>
              <a:defRPr/>
            </a:pPr>
            <a:r>
              <a:rPr lang="en-US" sz="2800" b="1" dirty="0"/>
              <a:t> </a:t>
            </a:r>
          </a:p>
          <a:p>
            <a:pPr>
              <a:defRPr/>
            </a:pPr>
            <a:endParaRPr lang="en-US" sz="2800" b="1" dirty="0"/>
          </a:p>
          <a:p>
            <a:pPr marL="0" indent="0">
              <a:buFont typeface="Wingdings" pitchFamily="2" charset="2"/>
              <a:buNone/>
              <a:defRPr/>
            </a:pPr>
            <a:r>
              <a:rPr lang="en-US" sz="2800" b="1" dirty="0"/>
              <a:t> </a:t>
            </a:r>
          </a:p>
          <a:p>
            <a:pPr>
              <a:defRPr/>
            </a:pPr>
            <a:endParaRPr lang="en-US" sz="2800" b="1" dirty="0"/>
          </a:p>
          <a:p>
            <a:pPr marL="0" indent="0">
              <a:buFont typeface="Wingdings" pitchFamily="2" charset="2"/>
              <a:buNone/>
              <a:defRPr/>
            </a:pPr>
            <a:endParaRPr lang="en-US" sz="2800" b="1" dirty="0"/>
          </a:p>
        </p:txBody>
      </p:sp>
      <p:sp>
        <p:nvSpPr>
          <p:cNvPr id="21508"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dirty="0">
                <a:solidFill>
                  <a:srgbClr val="000000"/>
                </a:solidFill>
              </a:rPr>
              <a:t> </a:t>
            </a:r>
          </a:p>
        </p:txBody>
      </p:sp>
      <p:sp>
        <p:nvSpPr>
          <p:cNvPr id="25605" name="Slide Number Placeholder 4"/>
          <p:cNvSpPr>
            <a:spLocks noGrp="1"/>
          </p:cNvSpPr>
          <p:nvPr>
            <p:ph type="sldNum" sz="quarter" idx="11"/>
          </p:nvPr>
        </p:nvSpPr>
        <p:spPr>
          <a:noFill/>
        </p:spPr>
        <p:txBody>
          <a:bodyPr/>
          <a:lstStyle/>
          <a:p>
            <a:fld id="{17FB944C-BB0C-4A15-B1CD-6116FB23155F}" type="slidenum">
              <a:rPr lang="en-US" altLang="en-US"/>
              <a:pPr/>
              <a:t>30</a:t>
            </a:fld>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5555" t="39628" r="75926" b="10480"/>
          <a:stretch/>
        </p:blipFill>
        <p:spPr>
          <a:xfrm>
            <a:off x="152401" y="1447800"/>
            <a:ext cx="8923564" cy="5257800"/>
          </a:xfrm>
          <a:prstGeom prst="rect">
            <a:avLst/>
          </a:prstGeom>
        </p:spPr>
      </p:pic>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F364B41-1F5C-4960-826C-AB59722027BE}" type="slidenum">
              <a:rPr lang="en-US" altLang="en-US" smtClean="0"/>
              <a:pPr/>
              <a:t>31</a:t>
            </a:fld>
            <a:endParaRPr lang="en-US" altLang="en-US"/>
          </a:p>
        </p:txBody>
      </p:sp>
      <p:sp>
        <p:nvSpPr>
          <p:cNvPr id="8" name="Title 1"/>
          <p:cNvSpPr>
            <a:spLocks noGrp="1"/>
          </p:cNvSpPr>
          <p:nvPr>
            <p:ph type="title"/>
          </p:nvPr>
        </p:nvSpPr>
        <p:spPr>
          <a:solidFill>
            <a:srgbClr val="00602B"/>
          </a:solidFill>
        </p:spPr>
        <p:txBody>
          <a:bodyPr/>
          <a:lstStyle/>
          <a:p>
            <a:pPr algn="ctr"/>
            <a:r>
              <a:rPr lang="en-US" altLang="en-US" sz="3200" b="1" dirty="0">
                <a:solidFill>
                  <a:schemeClr val="bg1"/>
                </a:solidFill>
              </a:rPr>
              <a:t>Estimated Time Line for “Next” Edition</a:t>
            </a:r>
          </a:p>
        </p:txBody>
      </p:sp>
      <p:sp>
        <p:nvSpPr>
          <p:cNvPr id="9" name="TextBox 8"/>
          <p:cNvSpPr txBox="1"/>
          <p:nvPr/>
        </p:nvSpPr>
        <p:spPr>
          <a:xfrm>
            <a:off x="6164035" y="5337602"/>
            <a:ext cx="2911929" cy="830997"/>
          </a:xfrm>
          <a:prstGeom prst="rect">
            <a:avLst/>
          </a:prstGeom>
          <a:noFill/>
        </p:spPr>
        <p:txBody>
          <a:bodyPr wrap="square" rtlCol="0">
            <a:spAutoFit/>
          </a:bodyPr>
          <a:lstStyle/>
          <a:p>
            <a:r>
              <a:rPr lang="en-US" sz="2400" dirty="0"/>
              <a:t>“Smooth” Time Line</a:t>
            </a:r>
          </a:p>
          <a:p>
            <a:pPr algn="ctr"/>
            <a:r>
              <a:rPr lang="en-US" sz="2400" b="1" dirty="0">
                <a:solidFill>
                  <a:srgbClr val="FF0000"/>
                </a:solidFill>
              </a:rPr>
              <a:t>Up to 64 months</a:t>
            </a:r>
          </a:p>
        </p:txBody>
      </p:sp>
    </p:spTree>
    <p:extLst>
      <p:ext uri="{BB962C8B-B14F-4D97-AF65-F5344CB8AC3E}">
        <p14:creationId xmlns:p14="http://schemas.microsoft.com/office/powerpoint/2010/main" val="1820573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1143000"/>
          </a:xfrm>
          <a:solidFill>
            <a:srgbClr val="00602B"/>
          </a:solidFill>
        </p:spPr>
        <p:txBody>
          <a:bodyPr/>
          <a:lstStyle/>
          <a:p>
            <a:pPr algn="ctr"/>
            <a:r>
              <a:rPr lang="en-US" altLang="en-US" sz="3200" b="1" dirty="0">
                <a:solidFill>
                  <a:schemeClr val="bg1"/>
                </a:solidFill>
              </a:rPr>
              <a:t>Next Steps for NCUTCD</a:t>
            </a:r>
          </a:p>
        </p:txBody>
      </p:sp>
      <p:sp>
        <p:nvSpPr>
          <p:cNvPr id="3" name="Content Placeholder 2"/>
          <p:cNvSpPr>
            <a:spLocks noGrp="1"/>
          </p:cNvSpPr>
          <p:nvPr>
            <p:ph idx="1"/>
          </p:nvPr>
        </p:nvSpPr>
        <p:spPr>
          <a:xfrm>
            <a:off x="381000" y="1828800"/>
            <a:ext cx="8534400" cy="4572000"/>
          </a:xfrm>
        </p:spPr>
        <p:txBody>
          <a:bodyPr/>
          <a:lstStyle/>
          <a:p>
            <a:pPr lvl="0">
              <a:buClr>
                <a:srgbClr val="00007D"/>
              </a:buClr>
              <a:buFont typeface="Wingdings" panose="05000000000000000000" pitchFamily="2" charset="2"/>
              <a:buChar char="§"/>
              <a:defRPr/>
            </a:pPr>
            <a:r>
              <a:rPr lang="en-US" sz="2400" b="1" dirty="0">
                <a:solidFill>
                  <a:srgbClr val="000000"/>
                </a:solidFill>
              </a:rPr>
              <a:t>Continue reviewing research/experimentation and recommending MUTCD revisions/improvements</a:t>
            </a:r>
          </a:p>
          <a:p>
            <a:pPr lvl="0">
              <a:buClr>
                <a:srgbClr val="00007D"/>
              </a:buClr>
              <a:buFont typeface="Wingdings" panose="05000000000000000000" pitchFamily="2" charset="2"/>
              <a:buChar char="§"/>
              <a:defRPr/>
            </a:pPr>
            <a:r>
              <a:rPr lang="en-US" sz="2400" b="1" dirty="0">
                <a:solidFill>
                  <a:srgbClr val="000000"/>
                </a:solidFill>
              </a:rPr>
              <a:t>Identify and eliminate redundant or unnecessary text</a:t>
            </a:r>
          </a:p>
          <a:p>
            <a:pPr lvl="0">
              <a:buClr>
                <a:srgbClr val="00007D"/>
              </a:buClr>
              <a:buFont typeface="Wingdings" panose="05000000000000000000" pitchFamily="2" charset="2"/>
              <a:buChar char="§"/>
              <a:defRPr/>
            </a:pPr>
            <a:endParaRPr lang="en-US" sz="800" b="1" dirty="0">
              <a:solidFill>
                <a:srgbClr val="000000"/>
              </a:solidFill>
            </a:endParaRPr>
          </a:p>
          <a:p>
            <a:pPr lvl="0">
              <a:buClr>
                <a:srgbClr val="00007D"/>
              </a:buClr>
              <a:buFont typeface="Wingdings" panose="05000000000000000000" pitchFamily="2" charset="2"/>
              <a:buChar char="§"/>
              <a:defRPr/>
            </a:pPr>
            <a:r>
              <a:rPr lang="en-US" sz="2400" b="1" dirty="0">
                <a:solidFill>
                  <a:srgbClr val="000000"/>
                </a:solidFill>
              </a:rPr>
              <a:t>Reorganize content where opportunities for improving 	flow are identified</a:t>
            </a:r>
          </a:p>
          <a:p>
            <a:pPr lvl="0">
              <a:buClr>
                <a:srgbClr val="00007D"/>
              </a:buClr>
              <a:buFont typeface="Wingdings" panose="05000000000000000000" pitchFamily="2" charset="2"/>
              <a:buChar char="§"/>
              <a:defRPr/>
            </a:pPr>
            <a:r>
              <a:rPr lang="en-US" sz="2400" b="1" dirty="0">
                <a:solidFill>
                  <a:srgbClr val="000000"/>
                </a:solidFill>
              </a:rPr>
              <a:t>Reassess each standard and retain, delete or 	downgrade</a:t>
            </a:r>
          </a:p>
          <a:p>
            <a:pPr lvl="0">
              <a:buClr>
                <a:srgbClr val="00007D"/>
              </a:buClr>
              <a:buFont typeface="Wingdings" panose="05000000000000000000" pitchFamily="2" charset="2"/>
              <a:buChar char="§"/>
              <a:defRPr/>
            </a:pPr>
            <a:r>
              <a:rPr lang="en-US" sz="2400" b="1" dirty="0">
                <a:solidFill>
                  <a:srgbClr val="000000"/>
                </a:solidFill>
              </a:rPr>
              <a:t>Assist FHWA by reviewing and commenting on requests for interpretation and new devices</a:t>
            </a:r>
          </a:p>
          <a:p>
            <a:pPr lvl="0">
              <a:buClr>
                <a:srgbClr val="00007D"/>
              </a:buClr>
              <a:buFont typeface="Wingdings" panose="05000000000000000000" pitchFamily="2" charset="2"/>
              <a:buChar char="§"/>
              <a:defRPr/>
            </a:pPr>
            <a:r>
              <a:rPr lang="en-US" sz="2400" b="1" dirty="0">
                <a:solidFill>
                  <a:srgbClr val="000000"/>
                </a:solidFill>
              </a:rPr>
              <a:t>Urge FHWA to continue use of Interim Approvals</a:t>
            </a:r>
          </a:p>
          <a:p>
            <a:pPr marL="0" indent="0">
              <a:buFont typeface="Wingdings" pitchFamily="2" charset="2"/>
              <a:buNone/>
              <a:defRPr/>
            </a:pPr>
            <a:endParaRPr lang="en-US" sz="2800" b="1" dirty="0"/>
          </a:p>
        </p:txBody>
      </p:sp>
      <p:sp>
        <p:nvSpPr>
          <p:cNvPr id="22532"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a:solidFill>
                  <a:srgbClr val="000000"/>
                </a:solidFill>
              </a:rPr>
              <a:t> </a:t>
            </a:r>
          </a:p>
        </p:txBody>
      </p:sp>
      <p:sp>
        <p:nvSpPr>
          <p:cNvPr id="27653" name="Slide Number Placeholder 4"/>
          <p:cNvSpPr>
            <a:spLocks noGrp="1"/>
          </p:cNvSpPr>
          <p:nvPr>
            <p:ph type="sldNum" sz="quarter" idx="11"/>
          </p:nvPr>
        </p:nvSpPr>
        <p:spPr>
          <a:noFill/>
        </p:spPr>
        <p:txBody>
          <a:bodyPr/>
          <a:lstStyle/>
          <a:p>
            <a:fld id="{241E4BD3-0136-4B2E-BDE3-923E5AABBBA4}" type="slidenum">
              <a:rPr lang="en-US" altLang="en-US"/>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1371600"/>
          </a:xfrm>
          <a:solidFill>
            <a:srgbClr val="00602B"/>
          </a:solidFill>
        </p:spPr>
        <p:txBody>
          <a:bodyPr/>
          <a:lstStyle/>
          <a:p>
            <a:pPr algn="ctr"/>
            <a:r>
              <a:rPr lang="en-US" altLang="en-US" sz="3200" b="1" dirty="0">
                <a:solidFill>
                  <a:schemeClr val="bg1"/>
                </a:solidFill>
              </a:rPr>
              <a:t>Next Steps for NCUTCD</a:t>
            </a:r>
          </a:p>
        </p:txBody>
      </p:sp>
      <p:sp>
        <p:nvSpPr>
          <p:cNvPr id="3" name="Content Placeholder 2"/>
          <p:cNvSpPr>
            <a:spLocks noGrp="1"/>
          </p:cNvSpPr>
          <p:nvPr>
            <p:ph idx="1"/>
          </p:nvPr>
        </p:nvSpPr>
        <p:spPr>
          <a:xfrm>
            <a:off x="381000" y="1981200"/>
            <a:ext cx="8534400" cy="4572000"/>
          </a:xfrm>
        </p:spPr>
        <p:txBody>
          <a:bodyPr/>
          <a:lstStyle/>
          <a:p>
            <a:pPr>
              <a:defRPr/>
            </a:pPr>
            <a:endParaRPr lang="en-US" sz="800" b="1" dirty="0"/>
          </a:p>
          <a:p>
            <a:pPr>
              <a:buFont typeface="Wingdings" panose="05000000000000000000" pitchFamily="2" charset="2"/>
              <a:buChar char="§"/>
              <a:defRPr/>
            </a:pPr>
            <a:r>
              <a:rPr lang="en-US" sz="2400" b="1" dirty="0"/>
              <a:t>Ideas from 2013 Request for Comment (smart search apps; cross indexing; fact sheets; new figures or tables; expanded hot links, etc.)</a:t>
            </a:r>
          </a:p>
          <a:p>
            <a:pPr>
              <a:buFont typeface="Wingdings" panose="05000000000000000000" pitchFamily="2" charset="2"/>
              <a:buChar char="§"/>
              <a:defRPr/>
            </a:pPr>
            <a:r>
              <a:rPr lang="en-US" sz="2400" b="1" dirty="0"/>
              <a:t>Recommendations from NCUTCD strategic plan and vision</a:t>
            </a:r>
          </a:p>
          <a:p>
            <a:pPr marL="0" indent="0">
              <a:buNone/>
              <a:defRPr/>
            </a:pPr>
            <a:r>
              <a:rPr lang="en-US" sz="2400" b="1" dirty="0"/>
              <a:t>	- Focus on ideas for enhancing future editions</a:t>
            </a:r>
          </a:p>
          <a:p>
            <a:pPr marL="0" indent="0">
              <a:buNone/>
              <a:defRPr/>
            </a:pPr>
            <a:r>
              <a:rPr lang="en-US" sz="2400" b="1" dirty="0"/>
              <a:t>	- Encourage FHWA to take actions based on RFC 	and comments received</a:t>
            </a:r>
          </a:p>
          <a:p>
            <a:pPr>
              <a:buFont typeface="Wingdings" panose="05000000000000000000" pitchFamily="2" charset="2"/>
              <a:buChar char="§"/>
              <a:defRPr/>
            </a:pPr>
            <a:r>
              <a:rPr lang="en-US" sz="2400" b="1" dirty="0">
                <a:solidFill>
                  <a:srgbClr val="000000"/>
                </a:solidFill>
              </a:rPr>
              <a:t>Request research and monitor results for changes to the Manual</a:t>
            </a:r>
          </a:p>
          <a:p>
            <a:pPr>
              <a:buFont typeface="Wingdings" panose="05000000000000000000" pitchFamily="2" charset="2"/>
              <a:buChar char="§"/>
              <a:defRPr/>
            </a:pPr>
            <a:endParaRPr lang="en-US" sz="2400" b="1" dirty="0"/>
          </a:p>
          <a:p>
            <a:pPr>
              <a:defRPr/>
            </a:pPr>
            <a:endParaRPr lang="en-US" sz="2800" b="1" dirty="0"/>
          </a:p>
          <a:p>
            <a:pPr marL="0" indent="0">
              <a:buFont typeface="Wingdings" pitchFamily="2" charset="2"/>
              <a:buNone/>
              <a:defRPr/>
            </a:pPr>
            <a:r>
              <a:rPr lang="en-US" sz="2800" b="1" dirty="0"/>
              <a:t> </a:t>
            </a:r>
          </a:p>
          <a:p>
            <a:pPr>
              <a:defRPr/>
            </a:pPr>
            <a:endParaRPr lang="en-US" sz="2800" b="1" dirty="0"/>
          </a:p>
          <a:p>
            <a:pPr marL="0" indent="0">
              <a:buFont typeface="Wingdings" pitchFamily="2" charset="2"/>
              <a:buNone/>
              <a:defRPr/>
            </a:pPr>
            <a:endParaRPr lang="en-US" sz="2800" b="1" dirty="0"/>
          </a:p>
        </p:txBody>
      </p:sp>
      <p:sp>
        <p:nvSpPr>
          <p:cNvPr id="22532"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dirty="0">
                <a:solidFill>
                  <a:srgbClr val="000000"/>
                </a:solidFill>
              </a:rPr>
              <a:t> </a:t>
            </a:r>
          </a:p>
        </p:txBody>
      </p:sp>
      <p:sp>
        <p:nvSpPr>
          <p:cNvPr id="27653" name="Slide Number Placeholder 4"/>
          <p:cNvSpPr>
            <a:spLocks noGrp="1"/>
          </p:cNvSpPr>
          <p:nvPr>
            <p:ph type="sldNum" sz="quarter" idx="11"/>
          </p:nvPr>
        </p:nvSpPr>
        <p:spPr>
          <a:noFill/>
        </p:spPr>
        <p:txBody>
          <a:bodyPr/>
          <a:lstStyle/>
          <a:p>
            <a:fld id="{241E4BD3-0136-4B2E-BDE3-923E5AABBBA4}" type="slidenum">
              <a:rPr lang="en-US" altLang="en-US"/>
              <a:pPr/>
              <a:t>33</a:t>
            </a:fld>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1143000"/>
          </a:xfrm>
          <a:solidFill>
            <a:srgbClr val="00602B"/>
          </a:solidFill>
        </p:spPr>
        <p:txBody>
          <a:bodyPr/>
          <a:lstStyle/>
          <a:p>
            <a:pPr algn="ctr"/>
            <a:r>
              <a:rPr lang="en-US" altLang="en-US" sz="3200" b="1" dirty="0">
                <a:solidFill>
                  <a:schemeClr val="bg1"/>
                </a:solidFill>
              </a:rPr>
              <a:t>20?? MUTCD</a:t>
            </a:r>
          </a:p>
        </p:txBody>
      </p:sp>
      <p:sp>
        <p:nvSpPr>
          <p:cNvPr id="3" name="Content Placeholder 2"/>
          <p:cNvSpPr>
            <a:spLocks noGrp="1"/>
          </p:cNvSpPr>
          <p:nvPr>
            <p:ph idx="1"/>
          </p:nvPr>
        </p:nvSpPr>
        <p:spPr>
          <a:xfrm>
            <a:off x="381000" y="1828800"/>
            <a:ext cx="8534400" cy="4572000"/>
          </a:xfrm>
        </p:spPr>
        <p:txBody>
          <a:bodyPr/>
          <a:lstStyle/>
          <a:p>
            <a:pPr marL="0" lvl="0" indent="0" defTabSz="457200" eaLnBrk="1" fontAlgn="auto" hangingPunct="1">
              <a:spcAft>
                <a:spcPts val="0"/>
              </a:spcAft>
              <a:buClrTx/>
              <a:buSzTx/>
              <a:buNone/>
            </a:pPr>
            <a:r>
              <a:rPr lang="en-US" sz="2800" b="1" kern="1200" dirty="0">
                <a:solidFill>
                  <a:srgbClr val="000000"/>
                </a:solidFill>
                <a:latin typeface="Arial" panose="020B0604020202020204" pitchFamily="34" charset="0"/>
                <a:cs typeface="Arial" panose="020B0604020202020204" pitchFamily="34" charset="0"/>
              </a:rPr>
              <a:t>A new edition of the MUTCD, with new devices and applications, </a:t>
            </a:r>
            <a:r>
              <a:rPr lang="en-US" sz="2800" b="1" u="sng" kern="1200" dirty="0">
                <a:solidFill>
                  <a:srgbClr val="000000"/>
                </a:solidFill>
                <a:latin typeface="Arial" panose="020B0604020202020204" pitchFamily="34" charset="0"/>
                <a:cs typeface="Arial" panose="020B0604020202020204" pitchFamily="34" charset="0"/>
              </a:rPr>
              <a:t>is</a:t>
            </a:r>
            <a:r>
              <a:rPr lang="en-US" sz="2800" b="1" kern="1200" dirty="0">
                <a:solidFill>
                  <a:srgbClr val="000000"/>
                </a:solidFill>
                <a:latin typeface="Arial" panose="020B0604020202020204" pitchFamily="34" charset="0"/>
                <a:cs typeface="Arial" panose="020B0604020202020204" pitchFamily="34" charset="0"/>
              </a:rPr>
              <a:t> coming, but …</a:t>
            </a:r>
          </a:p>
          <a:p>
            <a:pPr marL="0" lvl="0" indent="0" defTabSz="457200" eaLnBrk="1" fontAlgn="auto" hangingPunct="1">
              <a:spcAft>
                <a:spcPts val="0"/>
              </a:spcAft>
              <a:buClrTx/>
              <a:buSzTx/>
              <a:buNone/>
            </a:pPr>
            <a:endParaRPr lang="en-US" sz="800" b="1" kern="1200" dirty="0">
              <a:solidFill>
                <a:srgbClr val="000000"/>
              </a:solidFill>
              <a:latin typeface="Arial" panose="020B0604020202020204" pitchFamily="34" charset="0"/>
              <a:cs typeface="Arial" panose="020B0604020202020204" pitchFamily="34" charset="0"/>
            </a:endParaRPr>
          </a:p>
          <a:p>
            <a:pPr marL="0" lvl="0" indent="0" defTabSz="457200" eaLnBrk="1" fontAlgn="auto" hangingPunct="1">
              <a:spcAft>
                <a:spcPts val="0"/>
              </a:spcAft>
              <a:buClrTx/>
              <a:buSzTx/>
              <a:buNone/>
            </a:pPr>
            <a:r>
              <a:rPr lang="en-US" sz="2800" b="1" kern="1200" dirty="0">
                <a:solidFill>
                  <a:srgbClr val="000000"/>
                </a:solidFill>
                <a:latin typeface="Arial" panose="020B0604020202020204" pitchFamily="34" charset="0"/>
                <a:cs typeface="Arial" panose="020B0604020202020204" pitchFamily="34" charset="0"/>
              </a:rPr>
              <a:t>Unsure when!  </a:t>
            </a:r>
            <a:r>
              <a:rPr lang="en-US" sz="2800" b="1" dirty="0">
                <a:solidFill>
                  <a:srgbClr val="000000"/>
                </a:solidFill>
                <a:latin typeface="Arial" panose="020B0604020202020204" pitchFamily="34" charset="0"/>
                <a:cs typeface="Arial" panose="020B0604020202020204" pitchFamily="34" charset="0"/>
              </a:rPr>
              <a:t>No indication it will move forward under the new administration, until ????</a:t>
            </a:r>
            <a:endParaRPr lang="en-US" sz="800" b="1" dirty="0">
              <a:solidFill>
                <a:srgbClr val="000000"/>
              </a:solidFill>
              <a:latin typeface="Arial" panose="020B0604020202020204" pitchFamily="34" charset="0"/>
              <a:cs typeface="Arial" panose="020B0604020202020204" pitchFamily="34" charset="0"/>
            </a:endParaRPr>
          </a:p>
          <a:p>
            <a:pPr marL="0" lvl="0" indent="0" defTabSz="457200" eaLnBrk="1" fontAlgn="auto" hangingPunct="1">
              <a:spcAft>
                <a:spcPts val="0"/>
              </a:spcAft>
              <a:buClrTx/>
              <a:buSzTx/>
              <a:buNone/>
            </a:pPr>
            <a:endParaRPr lang="en-US" sz="800" b="1" u="sng" kern="1200" dirty="0">
              <a:solidFill>
                <a:srgbClr val="000000"/>
              </a:solidFill>
              <a:latin typeface="Arial" panose="020B0604020202020204" pitchFamily="34" charset="0"/>
              <a:cs typeface="Arial" panose="020B0604020202020204" pitchFamily="34" charset="0"/>
            </a:endParaRPr>
          </a:p>
          <a:p>
            <a:pPr marL="0" indent="0" defTabSz="457200" eaLnBrk="1" fontAlgn="auto" hangingPunct="1">
              <a:spcAft>
                <a:spcPts val="0"/>
              </a:spcAft>
              <a:buClrTx/>
              <a:buSzTx/>
              <a:buNone/>
            </a:pPr>
            <a:r>
              <a:rPr lang="en-US" sz="2800" b="1" kern="1200" dirty="0">
                <a:solidFill>
                  <a:srgbClr val="000000"/>
                </a:solidFill>
                <a:latin typeface="Arial" panose="020B0604020202020204" pitchFamily="34" charset="0"/>
                <a:cs typeface="Arial" panose="020B0604020202020204" pitchFamily="34" charset="0"/>
              </a:rPr>
              <a:t>Meanwhile, keep an eye out for additional Interim Approvals, Official Interpretations and perhaps small revisions to the 2009 edition  	</a:t>
            </a:r>
            <a:r>
              <a:rPr lang="en-US" sz="2800" b="1" kern="1200" dirty="0">
                <a:solidFill>
                  <a:srgbClr val="00007D">
                    <a:lumMod val="60000"/>
                    <a:lumOff val="40000"/>
                  </a:srgbClr>
                </a:solidFill>
                <a:latin typeface="Arial" panose="020B0604020202020204" pitchFamily="34" charset="0"/>
                <a:cs typeface="Arial" panose="020B0604020202020204" pitchFamily="34" charset="0"/>
              </a:rPr>
              <a:t>(http://mutcd.fhwa.dot.gov)</a:t>
            </a:r>
          </a:p>
          <a:p>
            <a:pPr marL="0" lvl="0" indent="0" defTabSz="457200" eaLnBrk="1" fontAlgn="auto" hangingPunct="1">
              <a:spcAft>
                <a:spcPts val="0"/>
              </a:spcAft>
              <a:buClrTx/>
              <a:buSzTx/>
              <a:buNone/>
            </a:pPr>
            <a:endParaRPr lang="en-US" sz="2800" b="1" kern="1200" dirty="0">
              <a:solidFill>
                <a:srgbClr val="000000"/>
              </a:solidFill>
              <a:latin typeface="Arial" panose="020B0604020202020204" pitchFamily="34" charset="0"/>
              <a:cs typeface="Arial" panose="020B0604020202020204" pitchFamily="34" charset="0"/>
            </a:endParaRPr>
          </a:p>
          <a:p>
            <a:pPr>
              <a:defRPr/>
            </a:pPr>
            <a:endParaRPr lang="en-US" sz="2800" b="1" dirty="0"/>
          </a:p>
          <a:p>
            <a:pPr marL="0" indent="0">
              <a:buFont typeface="Wingdings" pitchFamily="2" charset="2"/>
              <a:buNone/>
              <a:defRPr/>
            </a:pPr>
            <a:endParaRPr lang="en-US" sz="2800" b="1" dirty="0"/>
          </a:p>
        </p:txBody>
      </p:sp>
      <p:sp>
        <p:nvSpPr>
          <p:cNvPr id="22532"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a:solidFill>
                  <a:srgbClr val="000000"/>
                </a:solidFill>
              </a:rPr>
              <a:t> </a:t>
            </a:r>
          </a:p>
        </p:txBody>
      </p:sp>
      <p:sp>
        <p:nvSpPr>
          <p:cNvPr id="27653" name="Slide Number Placeholder 4"/>
          <p:cNvSpPr>
            <a:spLocks noGrp="1"/>
          </p:cNvSpPr>
          <p:nvPr>
            <p:ph type="sldNum" sz="quarter" idx="11"/>
          </p:nvPr>
        </p:nvSpPr>
        <p:spPr>
          <a:noFill/>
        </p:spPr>
        <p:txBody>
          <a:bodyPr/>
          <a:lstStyle/>
          <a:p>
            <a:fld id="{241E4BD3-0136-4B2E-BDE3-923E5AABBBA4}" type="slidenum">
              <a:rPr lang="en-US" altLang="en-US"/>
              <a:pPr/>
              <a:t>34</a:t>
            </a:fld>
            <a:endParaRPr lang="en-US" altLang="en-US"/>
          </a:p>
        </p:txBody>
      </p:sp>
    </p:spTree>
    <p:extLst>
      <p:ext uri="{BB962C8B-B14F-4D97-AF65-F5344CB8AC3E}">
        <p14:creationId xmlns:p14="http://schemas.microsoft.com/office/powerpoint/2010/main" val="1421517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1828800"/>
            <a:ext cx="8229600" cy="4114800"/>
          </a:xfrm>
        </p:spPr>
        <p:txBody>
          <a:bodyPr/>
          <a:lstStyle/>
          <a:p>
            <a:pPr marL="0" indent="0">
              <a:buFont typeface="Wingdings" pitchFamily="2" charset="2"/>
              <a:buNone/>
            </a:pPr>
            <a:endParaRPr lang="en-US" altLang="en-US" sz="1800" b="1" dirty="0"/>
          </a:p>
          <a:p>
            <a:pPr marL="0" indent="0">
              <a:buFont typeface="Wingdings" pitchFamily="2" charset="2"/>
              <a:buNone/>
            </a:pPr>
            <a:endParaRPr lang="en-US" altLang="en-US" sz="1800" b="1" dirty="0"/>
          </a:p>
          <a:p>
            <a:pPr marL="0" indent="0">
              <a:buFont typeface="Wingdings" pitchFamily="2" charset="2"/>
              <a:buNone/>
            </a:pPr>
            <a:r>
              <a:rPr lang="en-US" altLang="en-US" sz="1800" b="1" dirty="0"/>
              <a:t> </a:t>
            </a:r>
          </a:p>
          <a:p>
            <a:pPr marL="0" indent="0">
              <a:buFont typeface="Wingdings" pitchFamily="2" charset="2"/>
              <a:buNone/>
            </a:pPr>
            <a:endParaRPr lang="en-US" altLang="en-US" sz="1800" b="1" dirty="0"/>
          </a:p>
        </p:txBody>
      </p:sp>
      <p:sp>
        <p:nvSpPr>
          <p:cNvPr id="29699"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a:solidFill>
                  <a:srgbClr val="000000"/>
                </a:solidFill>
              </a:rPr>
              <a:t> </a:t>
            </a:r>
          </a:p>
        </p:txBody>
      </p:sp>
      <p:sp>
        <p:nvSpPr>
          <p:cNvPr id="37892" name="Slide Number Placeholder 4"/>
          <p:cNvSpPr>
            <a:spLocks noGrp="1"/>
          </p:cNvSpPr>
          <p:nvPr>
            <p:ph type="sldNum" sz="quarter" idx="11"/>
          </p:nvPr>
        </p:nvSpPr>
        <p:spPr>
          <a:noFill/>
        </p:spPr>
        <p:txBody>
          <a:bodyPr/>
          <a:lstStyle/>
          <a:p>
            <a:fld id="{88E20B94-ECA3-4CCC-8683-63077E92DEE9}" type="slidenum">
              <a:rPr lang="en-US" altLang="en-US"/>
              <a:pPr/>
              <a:t>35</a:t>
            </a:fld>
            <a:endParaRPr lang="en-US" altLang="en-US"/>
          </a:p>
        </p:txBody>
      </p:sp>
      <p:sp>
        <p:nvSpPr>
          <p:cNvPr id="3" name="Rectangle 2"/>
          <p:cNvSpPr/>
          <p:nvPr/>
        </p:nvSpPr>
        <p:spPr>
          <a:xfrm>
            <a:off x="1143000" y="1676400"/>
            <a:ext cx="7086600" cy="4201150"/>
          </a:xfrm>
          <a:prstGeom prst="rect">
            <a:avLst/>
          </a:prstGeom>
        </p:spPr>
        <p:txBody>
          <a:bodyPr wrap="square">
            <a:spAutoFit/>
          </a:bodyPr>
          <a:lstStyle/>
          <a:p>
            <a:pPr marL="0" lvl="0" indent="0" algn="ctr">
              <a:buFont typeface="Wingdings" panose="05000000000000000000" pitchFamily="2" charset="2"/>
              <a:buNone/>
            </a:pPr>
            <a:r>
              <a:rPr lang="en-US" altLang="en-US" sz="2400" dirty="0"/>
              <a:t>INSERT NAME?</a:t>
            </a:r>
          </a:p>
          <a:p>
            <a:pPr marL="0" lvl="0" indent="0" algn="ctr">
              <a:buFont typeface="Wingdings" panose="05000000000000000000" pitchFamily="2" charset="2"/>
              <a:buNone/>
            </a:pPr>
            <a:r>
              <a:rPr lang="en-US" altLang="en-US" sz="2400" dirty="0"/>
              <a:t>INSERT TITLE?</a:t>
            </a:r>
          </a:p>
          <a:p>
            <a:pPr marL="0" lvl="0" indent="0" algn="ctr">
              <a:buFont typeface="Wingdings" panose="05000000000000000000" pitchFamily="2" charset="2"/>
              <a:buNone/>
            </a:pPr>
            <a:r>
              <a:rPr lang="en-US" altLang="en-US" sz="2400" dirty="0"/>
              <a:t>INSERT COMPANY NAME?</a:t>
            </a:r>
          </a:p>
          <a:p>
            <a:pPr marL="0" lvl="0" indent="0" algn="ctr">
              <a:buFont typeface="Wingdings" panose="05000000000000000000" pitchFamily="2" charset="2"/>
              <a:buNone/>
            </a:pPr>
            <a:endParaRPr lang="en-US" altLang="en-US" sz="1100" dirty="0"/>
          </a:p>
          <a:p>
            <a:pPr marL="0" lvl="0" indent="0" algn="ctr">
              <a:buFont typeface="Wingdings" panose="05000000000000000000" pitchFamily="2" charset="2"/>
              <a:buNone/>
            </a:pPr>
            <a:r>
              <a:rPr lang="en-US" altLang="en-US" sz="2000" dirty="0"/>
              <a:t>INSERT PHONE NUMBER?</a:t>
            </a:r>
          </a:p>
          <a:p>
            <a:pPr marL="0" lvl="0" indent="0" algn="ctr">
              <a:buFont typeface="Wingdings" panose="05000000000000000000" pitchFamily="2" charset="2"/>
              <a:buNone/>
            </a:pPr>
            <a:r>
              <a:rPr lang="en-US" altLang="en-US" sz="2000" dirty="0"/>
              <a:t>INSERT EMAIL ADDRESS</a:t>
            </a:r>
          </a:p>
          <a:p>
            <a:pPr marL="0" lvl="0" indent="0" algn="ctr">
              <a:buFont typeface="Wingdings" panose="05000000000000000000" pitchFamily="2" charset="2"/>
              <a:buNone/>
            </a:pPr>
            <a:endParaRPr lang="en-US" altLang="en-US" sz="2400" dirty="0"/>
          </a:p>
          <a:p>
            <a:pPr marL="0" lvl="0" indent="0" algn="ctr">
              <a:buFont typeface="Wingdings" panose="05000000000000000000" pitchFamily="2" charset="2"/>
              <a:buNone/>
            </a:pPr>
            <a:endParaRPr lang="en-US" altLang="en-US" sz="2400" dirty="0"/>
          </a:p>
          <a:p>
            <a:pPr marL="0" lvl="0" indent="0" algn="ctr">
              <a:buFont typeface="Wingdings" panose="05000000000000000000" pitchFamily="2" charset="2"/>
              <a:buNone/>
            </a:pPr>
            <a:endParaRPr lang="en-US" altLang="en-US" sz="2400" dirty="0"/>
          </a:p>
          <a:p>
            <a:pPr marL="0" lvl="0" indent="0" algn="ctr">
              <a:buFont typeface="Wingdings" panose="05000000000000000000" pitchFamily="2" charset="2"/>
              <a:buNone/>
            </a:pPr>
            <a:endParaRPr lang="en-US" altLang="en-US" sz="2400" dirty="0"/>
          </a:p>
          <a:p>
            <a:pPr marL="0" lvl="0" indent="0" algn="ctr">
              <a:buFont typeface="Wingdings" panose="05000000000000000000" pitchFamily="2" charset="2"/>
              <a:buNone/>
            </a:pPr>
            <a:r>
              <a:rPr lang="en-US" altLang="en-US" sz="2400" dirty="0"/>
              <a:t>Acknowledgements to ITE Professional Development &amp; FHWA for some of content.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181" y="2907638"/>
            <a:ext cx="1752819" cy="1740562"/>
          </a:xfrm>
          <a:prstGeom prst="rect">
            <a:avLst/>
          </a:prstGeom>
        </p:spPr>
      </p:pic>
      <p:sp>
        <p:nvSpPr>
          <p:cNvPr id="11" name="Title 1"/>
          <p:cNvSpPr>
            <a:spLocks noGrp="1"/>
          </p:cNvSpPr>
          <p:nvPr>
            <p:ph type="title"/>
          </p:nvPr>
        </p:nvSpPr>
        <p:spPr>
          <a:solidFill>
            <a:srgbClr val="00602B"/>
          </a:solidFill>
        </p:spPr>
        <p:txBody>
          <a:bodyPr/>
          <a:lstStyle/>
          <a:p>
            <a:pPr algn="ctr"/>
            <a:r>
              <a:rPr lang="en-US" altLang="en-US" sz="4000" b="1" dirty="0">
                <a:solidFill>
                  <a:schemeClr val="bg1"/>
                </a:solidFill>
              </a:rPr>
              <a:t>Thank you!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1828800"/>
            <a:ext cx="8229600" cy="1600200"/>
          </a:xfrm>
        </p:spPr>
        <p:txBody>
          <a:bodyPr/>
          <a:lstStyle/>
          <a:p>
            <a:pPr marL="0" indent="0">
              <a:buFont typeface="Wingdings" pitchFamily="2" charset="2"/>
              <a:buNone/>
            </a:pPr>
            <a:endParaRPr lang="en-US" altLang="en-US" sz="1800" b="1" dirty="0"/>
          </a:p>
          <a:p>
            <a:pPr marL="0" indent="0">
              <a:buFont typeface="Wingdings" pitchFamily="2" charset="2"/>
              <a:buNone/>
            </a:pPr>
            <a:endParaRPr lang="en-US" altLang="en-US" sz="1800" b="1" dirty="0"/>
          </a:p>
          <a:p>
            <a:pPr marL="0" indent="0">
              <a:buFont typeface="Wingdings" pitchFamily="2" charset="2"/>
              <a:buNone/>
            </a:pPr>
            <a:r>
              <a:rPr lang="en-US" altLang="en-US" sz="1800" b="1" dirty="0"/>
              <a:t> </a:t>
            </a:r>
          </a:p>
          <a:p>
            <a:pPr marL="0" indent="0">
              <a:buFont typeface="Wingdings" pitchFamily="2" charset="2"/>
              <a:buNone/>
            </a:pPr>
            <a:endParaRPr lang="en-US" altLang="en-US" sz="1800" b="1" dirty="0"/>
          </a:p>
        </p:txBody>
      </p:sp>
      <p:sp>
        <p:nvSpPr>
          <p:cNvPr id="29699"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dirty="0">
                <a:solidFill>
                  <a:srgbClr val="000000"/>
                </a:solidFill>
              </a:rPr>
              <a:t> </a:t>
            </a:r>
          </a:p>
        </p:txBody>
      </p:sp>
      <p:sp>
        <p:nvSpPr>
          <p:cNvPr id="37892" name="Slide Number Placeholder 4"/>
          <p:cNvSpPr>
            <a:spLocks noGrp="1"/>
          </p:cNvSpPr>
          <p:nvPr>
            <p:ph type="sldNum" sz="quarter" idx="11"/>
          </p:nvPr>
        </p:nvSpPr>
        <p:spPr>
          <a:noFill/>
        </p:spPr>
        <p:txBody>
          <a:bodyPr/>
          <a:lstStyle/>
          <a:p>
            <a:fld id="{88E20B94-ECA3-4CCC-8683-63077E92DEE9}" type="slidenum">
              <a:rPr lang="en-US" altLang="en-US"/>
              <a:pPr/>
              <a:t>36</a:t>
            </a:fld>
            <a:endParaRPr lang="en-US" altLang="en-US" dirty="0"/>
          </a:p>
        </p:txBody>
      </p:sp>
      <p:graphicFrame>
        <p:nvGraphicFramePr>
          <p:cNvPr id="2" name="Table 1"/>
          <p:cNvGraphicFramePr>
            <a:graphicFrameLocks noGrp="1"/>
          </p:cNvGraphicFramePr>
          <p:nvPr/>
        </p:nvGraphicFramePr>
        <p:xfrm>
          <a:off x="457200" y="2133600"/>
          <a:ext cx="8229600" cy="1295400"/>
        </p:xfrm>
        <a:graphic>
          <a:graphicData uri="http://schemas.openxmlformats.org/drawingml/2006/table">
            <a:tbl>
              <a:tblPr firstRow="1" bandRow="1">
                <a:tableStyleId>{5C22544A-7EE6-4342-B048-85BDC9FD1C3A}</a:tableStyleId>
              </a:tblPr>
              <a:tblGrid>
                <a:gridCol w="25400">
                  <a:extLst>
                    <a:ext uri="{9D8B030D-6E8A-4147-A177-3AD203B41FA5}">
                      <a16:colId xmlns:a16="http://schemas.microsoft.com/office/drawing/2014/main" val="20000"/>
                    </a:ext>
                  </a:extLst>
                </a:gridCol>
                <a:gridCol w="8204200">
                  <a:extLst>
                    <a:ext uri="{9D8B030D-6E8A-4147-A177-3AD203B41FA5}">
                      <a16:colId xmlns:a16="http://schemas.microsoft.com/office/drawing/2014/main" val="20001"/>
                    </a:ext>
                  </a:extLst>
                </a:gridCol>
              </a:tblGrid>
              <a:tr h="1295400">
                <a:tc>
                  <a:txBody>
                    <a:bodyPr/>
                    <a:lstStyle/>
                    <a:p>
                      <a:pPr marL="0" indent="0">
                        <a:buFont typeface="Wingdings" panose="05000000000000000000" pitchFamily="2" charset="2"/>
                        <a:buNone/>
                      </a:pPr>
                      <a:endParaRPr lang="en-US" altLang="en-US" sz="1800" b="1" dirty="0"/>
                    </a:p>
                  </a:txBody>
                  <a:tcPr marL="0" marR="0" marT="0" marB="0">
                    <a:noFill/>
                  </a:tcPr>
                </a:tc>
                <a:tc>
                  <a:txBody>
                    <a:bodyPr/>
                    <a:lstStyle/>
                    <a:p>
                      <a:endParaRPr lang="en-US" dirty="0"/>
                    </a:p>
                  </a:txBody>
                  <a:tcPr>
                    <a:noFill/>
                  </a:tcPr>
                </a:tc>
                <a:extLst>
                  <a:ext uri="{0D108BD9-81ED-4DB2-BD59-A6C34878D82A}">
                    <a16:rowId xmlns:a16="http://schemas.microsoft.com/office/drawing/2014/main" val="10000"/>
                  </a:ext>
                </a:extLst>
              </a:tr>
            </a:tbl>
          </a:graphicData>
        </a:graphic>
      </p:graphicFrame>
      <p:sp>
        <p:nvSpPr>
          <p:cNvPr id="7" name="TextBox 6"/>
          <p:cNvSpPr txBox="1"/>
          <p:nvPr/>
        </p:nvSpPr>
        <p:spPr>
          <a:xfrm>
            <a:off x="3239872" y="5105400"/>
            <a:ext cx="2779928" cy="707886"/>
          </a:xfrm>
          <a:prstGeom prst="rect">
            <a:avLst/>
          </a:prstGeom>
          <a:noFill/>
        </p:spPr>
        <p:txBody>
          <a:bodyPr wrap="none" rtlCol="0">
            <a:spAutoFit/>
          </a:bodyPr>
          <a:lstStyle/>
          <a:p>
            <a:r>
              <a:rPr lang="en-US" sz="4000" dirty="0">
                <a:solidFill>
                  <a:srgbClr val="FF0000"/>
                </a:solidFill>
                <a:effectLst>
                  <a:outerShdw blurRad="38100" dist="38100" dir="2700000" algn="tl">
                    <a:srgbClr val="000000">
                      <a:alpha val="43137"/>
                    </a:srgbClr>
                  </a:outerShdw>
                </a:effectLst>
              </a:rPr>
              <a:t>Questions?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86000"/>
            <a:ext cx="1752819" cy="1740562"/>
          </a:xfrm>
          <a:prstGeom prst="rect">
            <a:avLst/>
          </a:prstGeom>
        </p:spPr>
      </p:pic>
      <p:sp>
        <p:nvSpPr>
          <p:cNvPr id="10" name="Title 1"/>
          <p:cNvSpPr>
            <a:spLocks noGrp="1"/>
          </p:cNvSpPr>
          <p:nvPr>
            <p:ph type="title"/>
          </p:nvPr>
        </p:nvSpPr>
        <p:spPr>
          <a:xfrm>
            <a:off x="457200" y="685800"/>
            <a:ext cx="8229600" cy="1066800"/>
          </a:xfrm>
          <a:solidFill>
            <a:srgbClr val="00602B"/>
          </a:solidFill>
        </p:spPr>
        <p:txBody>
          <a:bodyPr/>
          <a:lstStyle/>
          <a:p>
            <a:pPr algn="ctr"/>
            <a:r>
              <a:rPr lang="en-US" altLang="en-US" sz="4000" b="1" dirty="0">
                <a:solidFill>
                  <a:schemeClr val="bg1"/>
                </a:solidFill>
              </a:rPr>
              <a:t>Thank you!</a:t>
            </a:r>
          </a:p>
        </p:txBody>
      </p:sp>
      <p:sp>
        <p:nvSpPr>
          <p:cNvPr id="4" name="TextBox 3"/>
          <p:cNvSpPr txBox="1"/>
          <p:nvPr/>
        </p:nvSpPr>
        <p:spPr>
          <a:xfrm>
            <a:off x="3124200" y="1997839"/>
            <a:ext cx="5715000" cy="2862322"/>
          </a:xfrm>
          <a:prstGeom prst="rect">
            <a:avLst/>
          </a:prstGeom>
          <a:noFill/>
        </p:spPr>
        <p:txBody>
          <a:bodyPr wrap="square" rtlCol="0">
            <a:spAutoFit/>
          </a:bodyPr>
          <a:lstStyle/>
          <a:p>
            <a:r>
              <a:rPr lang="en-US" altLang="en-US" sz="3600" dirty="0"/>
              <a:t>If interested in getting involved or becoming a member, visit:</a:t>
            </a:r>
            <a:r>
              <a:rPr lang="en-US" altLang="en-US" sz="3600" b="1" dirty="0"/>
              <a:t> </a:t>
            </a:r>
            <a:r>
              <a:rPr lang="en-US" altLang="en-US" sz="3600" b="1" dirty="0">
                <a:solidFill>
                  <a:schemeClr val="bg2">
                    <a:lumMod val="60000"/>
                    <a:lumOff val="40000"/>
                  </a:schemeClr>
                </a:solidFill>
              </a:rPr>
              <a:t>(www.ncutcd.org)</a:t>
            </a:r>
          </a:p>
          <a:p>
            <a:endParaRPr lang="en-US" sz="3600" dirty="0"/>
          </a:p>
        </p:txBody>
      </p:sp>
    </p:spTree>
    <p:extLst>
      <p:ext uri="{BB962C8B-B14F-4D97-AF65-F5344CB8AC3E}">
        <p14:creationId xmlns:p14="http://schemas.microsoft.com/office/powerpoint/2010/main" val="174813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57200"/>
            <a:ext cx="8229600" cy="1066800"/>
          </a:xfrm>
        </p:spPr>
        <p:txBody>
          <a:bodyPr/>
          <a:lstStyle/>
          <a:p>
            <a:r>
              <a:rPr lang="en-US" altLang="en-US" b="1" u="sng" dirty="0"/>
              <a:t>NCUTCD</a:t>
            </a:r>
          </a:p>
        </p:txBody>
      </p:sp>
      <p:sp>
        <p:nvSpPr>
          <p:cNvPr id="3" name="Content Placeholder 2"/>
          <p:cNvSpPr>
            <a:spLocks noGrp="1"/>
          </p:cNvSpPr>
          <p:nvPr>
            <p:ph idx="1"/>
          </p:nvPr>
        </p:nvSpPr>
        <p:spPr>
          <a:xfrm>
            <a:off x="457200" y="1600200"/>
            <a:ext cx="8229600" cy="4648200"/>
          </a:xfrm>
        </p:spPr>
        <p:txBody>
          <a:bodyPr/>
          <a:lstStyle/>
          <a:p>
            <a:pPr>
              <a:defRPr/>
            </a:pPr>
            <a:endParaRPr lang="en-US" b="1" dirty="0"/>
          </a:p>
          <a:p>
            <a:pPr marL="0" indent="0">
              <a:buFont typeface="Wingdings" pitchFamily="2" charset="2"/>
              <a:buNone/>
              <a:defRPr/>
            </a:pPr>
            <a:r>
              <a:rPr lang="en-US" dirty="0"/>
              <a:t>	</a:t>
            </a:r>
          </a:p>
        </p:txBody>
      </p:sp>
      <p:sp>
        <p:nvSpPr>
          <p:cNvPr id="17412"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endParaRPr lang="en-US" altLang="en-US" dirty="0">
              <a:solidFill>
                <a:srgbClr val="000000"/>
              </a:solidFill>
            </a:endParaRPr>
          </a:p>
        </p:txBody>
      </p:sp>
      <p:sp>
        <p:nvSpPr>
          <p:cNvPr id="20485" name="Slide Number Placeholder 4"/>
          <p:cNvSpPr>
            <a:spLocks noGrp="1"/>
          </p:cNvSpPr>
          <p:nvPr>
            <p:ph type="sldNum" sz="quarter" idx="11"/>
          </p:nvPr>
        </p:nvSpPr>
        <p:spPr>
          <a:noFill/>
        </p:spPr>
        <p:txBody>
          <a:bodyPr/>
          <a:lstStyle/>
          <a:p>
            <a:fld id="{7798F6F6-5946-4F79-A7EE-7EF62DA62E92}" type="slidenum">
              <a:rPr lang="en-US" altLang="en-US"/>
              <a:pPr/>
              <a:t>4</a:t>
            </a:fld>
            <a:endParaRPr lang="en-US" altLang="en-US" dirty="0"/>
          </a:p>
        </p:txBody>
      </p:sp>
      <p:sp>
        <p:nvSpPr>
          <p:cNvPr id="2" name="Rectangle 1"/>
          <p:cNvSpPr/>
          <p:nvPr/>
        </p:nvSpPr>
        <p:spPr>
          <a:xfrm>
            <a:off x="533400" y="1495485"/>
            <a:ext cx="8305800" cy="4031873"/>
          </a:xfrm>
          <a:prstGeom prst="rect">
            <a:avLst/>
          </a:prstGeom>
        </p:spPr>
        <p:txBody>
          <a:bodyPr wrap="square">
            <a:spAutoFit/>
          </a:bodyPr>
          <a:lstStyle/>
          <a:p>
            <a:pPr marL="285750" indent="-285750">
              <a:buFont typeface="Arial" panose="020B0604020202020204" pitchFamily="34" charset="0"/>
              <a:buChar char="•"/>
            </a:pPr>
            <a:r>
              <a:rPr lang="en-US" sz="3200" b="1" dirty="0"/>
              <a:t>Focuses on standards and guidelines for traffic control devices </a:t>
            </a:r>
          </a:p>
          <a:p>
            <a:pPr marL="285750" indent="-285750">
              <a:buFont typeface="Arial" panose="020B0604020202020204" pitchFamily="34" charset="0"/>
              <a:buChar char="•"/>
            </a:pPr>
            <a:r>
              <a:rPr lang="en-US" sz="3200" b="1" dirty="0"/>
              <a:t>Recommends proposed revisions to the MUTCD to FHWA (organization responsible for the Manual) </a:t>
            </a:r>
          </a:p>
          <a:p>
            <a:pPr marL="285750" indent="-285750">
              <a:buFont typeface="Arial" panose="020B0604020202020204" pitchFamily="34" charset="0"/>
              <a:buChar char="•"/>
            </a:pPr>
            <a:r>
              <a:rPr lang="en-US" sz="3200" b="1" dirty="0"/>
              <a:t>Provides forum for professionals with diverse backgrounds to exchange information</a:t>
            </a:r>
          </a:p>
        </p:txBody>
      </p:sp>
    </p:spTree>
    <p:extLst>
      <p:ext uri="{BB962C8B-B14F-4D97-AF65-F5344CB8AC3E}">
        <p14:creationId xmlns:p14="http://schemas.microsoft.com/office/powerpoint/2010/main" val="173682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04800"/>
            <a:ext cx="8229600" cy="1066800"/>
          </a:xfrm>
        </p:spPr>
        <p:txBody>
          <a:bodyPr/>
          <a:lstStyle/>
          <a:p>
            <a:r>
              <a:rPr lang="en-US" altLang="en-US" b="1" u="sng" dirty="0"/>
              <a:t>NCUTCD</a:t>
            </a:r>
            <a:r>
              <a:rPr lang="en-US" altLang="en-US" b="1" dirty="0"/>
              <a:t> Process</a:t>
            </a:r>
          </a:p>
        </p:txBody>
      </p:sp>
      <p:sp>
        <p:nvSpPr>
          <p:cNvPr id="3" name="Content Placeholder 2"/>
          <p:cNvSpPr>
            <a:spLocks noGrp="1"/>
          </p:cNvSpPr>
          <p:nvPr>
            <p:ph idx="1"/>
          </p:nvPr>
        </p:nvSpPr>
        <p:spPr>
          <a:xfrm>
            <a:off x="457200" y="1143000"/>
            <a:ext cx="8229600" cy="5715000"/>
          </a:xfrm>
        </p:spPr>
        <p:txBody>
          <a:bodyPr/>
          <a:lstStyle/>
          <a:p>
            <a:pPr marL="285750" lvl="0" indent="-285750" eaLnBrk="1" hangingPunct="1">
              <a:buClrTx/>
              <a:buSzTx/>
              <a:buFont typeface="Arial" panose="020B0604020202020204" pitchFamily="34" charset="0"/>
              <a:buChar char="•"/>
            </a:pPr>
            <a:r>
              <a:rPr lang="en-US" sz="3000" b="1" dirty="0">
                <a:latin typeface="Arial" panose="020B0604020202020204" pitchFamily="34" charset="0"/>
                <a:cs typeface="Arial" panose="020B0604020202020204" pitchFamily="34" charset="0"/>
              </a:rPr>
              <a:t>Consensus-building process over time</a:t>
            </a:r>
          </a:p>
          <a:p>
            <a:pPr marL="285750" lvl="0" indent="-285750" eaLnBrk="1" hangingPunct="1">
              <a:buClrTx/>
              <a:buSzTx/>
              <a:buFont typeface="Arial" panose="020B0604020202020204" pitchFamily="34" charset="0"/>
              <a:buChar char="•"/>
            </a:pPr>
            <a:r>
              <a:rPr lang="en-US" sz="3000" b="1" dirty="0">
                <a:latin typeface="Arial" panose="020B0604020202020204" pitchFamily="34" charset="0"/>
                <a:cs typeface="Arial" panose="020B0604020202020204" pitchFamily="34" charset="0"/>
              </a:rPr>
              <a:t>Utilize research/experimentation to improve existing devices or recommend new ones</a:t>
            </a:r>
          </a:p>
          <a:p>
            <a:pPr marL="285750" lvl="0" indent="-285750" eaLnBrk="1" hangingPunct="1">
              <a:buClrTx/>
              <a:buSzTx/>
              <a:buFont typeface="Arial" panose="020B0604020202020204" pitchFamily="34" charset="0"/>
              <a:buChar char="•"/>
            </a:pPr>
            <a:r>
              <a:rPr lang="en-US" sz="3000" b="1" dirty="0">
                <a:latin typeface="Arial" panose="020B0604020202020204" pitchFamily="34" charset="0"/>
                <a:cs typeface="Arial" panose="020B0604020202020204" pitchFamily="34" charset="0"/>
              </a:rPr>
              <a:t>Procedure</a:t>
            </a:r>
          </a:p>
          <a:p>
            <a:pPr marL="685800" lvl="1" eaLnBrk="1" hangingPunct="1">
              <a:buClrTx/>
              <a:buSzTx/>
              <a:buFont typeface="Arial" panose="020B0604020202020204" pitchFamily="34" charset="0"/>
              <a:buChar char="•"/>
            </a:pPr>
            <a:r>
              <a:rPr lang="en-US" sz="2400" b="1" i="1" dirty="0">
                <a:solidFill>
                  <a:srgbClr val="1818FF"/>
                </a:solidFill>
                <a:latin typeface="Arial" panose="020B0604020202020204" pitchFamily="34" charset="0"/>
                <a:cs typeface="Arial" panose="020B0604020202020204" pitchFamily="34" charset="0"/>
              </a:rPr>
              <a:t>Technical Committee reviews completed research and/or experimentation</a:t>
            </a:r>
          </a:p>
          <a:p>
            <a:pPr marL="685800" lvl="1" eaLnBrk="1" hangingPunct="1">
              <a:buClrTx/>
              <a:buSzTx/>
              <a:buFont typeface="Arial" panose="020B0604020202020204" pitchFamily="34" charset="0"/>
              <a:buChar char="•"/>
            </a:pPr>
            <a:r>
              <a:rPr lang="en-US" sz="2400" b="1" i="1" dirty="0">
                <a:solidFill>
                  <a:srgbClr val="1818FF"/>
                </a:solidFill>
                <a:latin typeface="Arial" panose="020B0604020202020204" pitchFamily="34" charset="0"/>
                <a:cs typeface="Arial" panose="020B0604020202020204" pitchFamily="34" charset="0"/>
              </a:rPr>
              <a:t>Draft proposal by technical committee</a:t>
            </a:r>
          </a:p>
          <a:p>
            <a:pPr marL="685800" lvl="1" eaLnBrk="1" hangingPunct="1">
              <a:buClrTx/>
              <a:buSzTx/>
              <a:buFont typeface="Arial" panose="020B0604020202020204" pitchFamily="34" charset="0"/>
              <a:buChar char="•"/>
            </a:pPr>
            <a:r>
              <a:rPr lang="en-US" sz="2400" b="1" i="1" dirty="0">
                <a:solidFill>
                  <a:srgbClr val="1818FF"/>
                </a:solidFill>
                <a:latin typeface="Arial" panose="020B0604020202020204" pitchFamily="34" charset="0"/>
                <a:cs typeface="Arial" panose="020B0604020202020204" pitchFamily="34" charset="0"/>
              </a:rPr>
              <a:t>Review by sponsoring organizations</a:t>
            </a:r>
          </a:p>
          <a:p>
            <a:pPr marL="685800" lvl="1" eaLnBrk="1" hangingPunct="1">
              <a:buClrTx/>
              <a:buSzTx/>
              <a:buFont typeface="Arial" panose="020B0604020202020204" pitchFamily="34" charset="0"/>
              <a:buChar char="•"/>
            </a:pPr>
            <a:r>
              <a:rPr lang="en-US" sz="2400" b="1" i="1" dirty="0">
                <a:solidFill>
                  <a:srgbClr val="1818FF"/>
                </a:solidFill>
                <a:latin typeface="Arial" panose="020B0604020202020204" pitchFamily="34" charset="0"/>
                <a:cs typeface="Arial" panose="020B0604020202020204" pitchFamily="34" charset="0"/>
              </a:rPr>
              <a:t>Revisions by technical committee</a:t>
            </a:r>
          </a:p>
          <a:p>
            <a:pPr marL="685800" lvl="1" eaLnBrk="1" hangingPunct="1">
              <a:buClrTx/>
              <a:buSzTx/>
              <a:buFont typeface="Arial" panose="020B0604020202020204" pitchFamily="34" charset="0"/>
              <a:buChar char="•"/>
            </a:pPr>
            <a:r>
              <a:rPr lang="en-US" sz="2400" b="1" i="1" dirty="0">
                <a:solidFill>
                  <a:srgbClr val="1818FF"/>
                </a:solidFill>
                <a:latin typeface="Arial" panose="020B0604020202020204" pitchFamily="34" charset="0"/>
                <a:cs typeface="Arial" panose="020B0604020202020204" pitchFamily="34" charset="0"/>
              </a:rPr>
              <a:t>Discussed and voted on by Council</a:t>
            </a:r>
          </a:p>
          <a:p>
            <a:pPr marL="685800" lvl="1" eaLnBrk="1" hangingPunct="1">
              <a:buClrTx/>
              <a:buSzTx/>
              <a:buFont typeface="Arial" panose="020B0604020202020204" pitchFamily="34" charset="0"/>
              <a:buChar char="•"/>
            </a:pPr>
            <a:r>
              <a:rPr lang="en-US" sz="2400" b="1" i="1" dirty="0">
                <a:solidFill>
                  <a:srgbClr val="1818FF"/>
                </a:solidFill>
                <a:latin typeface="Arial" panose="020B0604020202020204" pitchFamily="34" charset="0"/>
                <a:cs typeface="Arial" panose="020B0604020202020204" pitchFamily="34" charset="0"/>
              </a:rPr>
              <a:t>If approved, submitted to FHWA</a:t>
            </a:r>
          </a:p>
          <a:p>
            <a:pPr marL="0" indent="0">
              <a:buNone/>
              <a:defRPr/>
            </a:pPr>
            <a:endParaRPr lang="en-US" b="1" dirty="0"/>
          </a:p>
        </p:txBody>
      </p:sp>
      <p:sp>
        <p:nvSpPr>
          <p:cNvPr id="17412"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endParaRPr lang="en-US" altLang="en-US" dirty="0">
              <a:solidFill>
                <a:srgbClr val="000000"/>
              </a:solidFill>
            </a:endParaRPr>
          </a:p>
        </p:txBody>
      </p:sp>
      <p:sp>
        <p:nvSpPr>
          <p:cNvPr id="20485" name="Slide Number Placeholder 4"/>
          <p:cNvSpPr>
            <a:spLocks noGrp="1"/>
          </p:cNvSpPr>
          <p:nvPr>
            <p:ph type="sldNum" sz="quarter" idx="11"/>
          </p:nvPr>
        </p:nvSpPr>
        <p:spPr>
          <a:noFill/>
        </p:spPr>
        <p:txBody>
          <a:bodyPr/>
          <a:lstStyle/>
          <a:p>
            <a:fld id="{7798F6F6-5946-4F79-A7EE-7EF62DA62E92}" type="slidenum">
              <a:rPr lang="en-US" altLang="en-US"/>
              <a:pPr/>
              <a:t>5</a:t>
            </a:fld>
            <a:endParaRPr lang="en-US" altLang="en-US" dirty="0"/>
          </a:p>
        </p:txBody>
      </p:sp>
    </p:spTree>
    <p:extLst>
      <p:ext uri="{BB962C8B-B14F-4D97-AF65-F5344CB8AC3E}">
        <p14:creationId xmlns:p14="http://schemas.microsoft.com/office/powerpoint/2010/main" val="149297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US" dirty="0"/>
              <a:t>NCUTCD Process for Changes</a:t>
            </a:r>
          </a:p>
        </p:txBody>
      </p:sp>
      <p:sp>
        <p:nvSpPr>
          <p:cNvPr id="5" name="Slide Number Placeholder 4"/>
          <p:cNvSpPr>
            <a:spLocks noGrp="1"/>
          </p:cNvSpPr>
          <p:nvPr>
            <p:ph type="sldNum" sz="quarter" idx="11"/>
          </p:nvPr>
        </p:nvSpPr>
        <p:spPr/>
        <p:txBody>
          <a:bodyPr/>
          <a:lstStyle/>
          <a:p>
            <a:fld id="{6F364B41-1F5C-4960-826C-AB59722027BE}" type="slidenum">
              <a:rPr lang="en-US" altLang="en-US" smtClean="0"/>
              <a:pPr/>
              <a:t>6</a:t>
            </a:fld>
            <a:endParaRPr lang="en-US" altLang="en-US" dirty="0"/>
          </a:p>
        </p:txBody>
      </p:sp>
      <p:pic>
        <p:nvPicPr>
          <p:cNvPr id="4" name="Content Placeholder 3"/>
          <p:cNvPicPr>
            <a:picLocks noGrp="1" noChangeAspect="1"/>
          </p:cNvPicPr>
          <p:nvPr>
            <p:ph idx="1"/>
          </p:nvPr>
        </p:nvPicPr>
        <p:blipFill>
          <a:blip r:embed="rId3"/>
          <a:stretch>
            <a:fillRect/>
          </a:stretch>
        </p:blipFill>
        <p:spPr>
          <a:xfrm>
            <a:off x="502539" y="1295401"/>
            <a:ext cx="8184261" cy="5057216"/>
          </a:xfrm>
          <a:prstGeom prst="rect">
            <a:avLst/>
          </a:prstGeom>
        </p:spPr>
      </p:pic>
    </p:spTree>
    <p:extLst>
      <p:ext uri="{BB962C8B-B14F-4D97-AF65-F5344CB8AC3E}">
        <p14:creationId xmlns:p14="http://schemas.microsoft.com/office/powerpoint/2010/main" val="283048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04800"/>
            <a:ext cx="8229600" cy="1066800"/>
          </a:xfrm>
        </p:spPr>
        <p:txBody>
          <a:bodyPr/>
          <a:lstStyle/>
          <a:p>
            <a:r>
              <a:rPr lang="en-US" altLang="en-US" b="1" u="sng" dirty="0"/>
              <a:t>NCUTCD</a:t>
            </a:r>
            <a:r>
              <a:rPr lang="en-US" altLang="en-US" b="1" dirty="0"/>
              <a:t> Structure</a:t>
            </a:r>
            <a:endParaRPr lang="en-US" altLang="en-US" b="1" u="sng" dirty="0"/>
          </a:p>
        </p:txBody>
      </p:sp>
      <p:sp>
        <p:nvSpPr>
          <p:cNvPr id="17412"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endParaRPr lang="en-US" altLang="en-US" dirty="0">
              <a:solidFill>
                <a:srgbClr val="000000"/>
              </a:solidFill>
            </a:endParaRPr>
          </a:p>
        </p:txBody>
      </p:sp>
      <p:sp>
        <p:nvSpPr>
          <p:cNvPr id="20485" name="Slide Number Placeholder 4"/>
          <p:cNvSpPr>
            <a:spLocks noGrp="1"/>
          </p:cNvSpPr>
          <p:nvPr>
            <p:ph type="sldNum" sz="quarter" idx="11"/>
          </p:nvPr>
        </p:nvSpPr>
        <p:spPr>
          <a:noFill/>
        </p:spPr>
        <p:txBody>
          <a:bodyPr/>
          <a:lstStyle/>
          <a:p>
            <a:fld id="{7798F6F6-5946-4F79-A7EE-7EF62DA62E92}" type="slidenum">
              <a:rPr lang="en-US" altLang="en-US"/>
              <a:pPr/>
              <a:t>7</a:t>
            </a:fld>
            <a:endParaRPr lang="en-US" altLang="en-US" dirty="0"/>
          </a:p>
        </p:txBody>
      </p:sp>
      <p:sp>
        <p:nvSpPr>
          <p:cNvPr id="8" name="Content Placeholder 2">
            <a:extLst>
              <a:ext uri="{FF2B5EF4-FFF2-40B4-BE49-F238E27FC236}">
                <a16:creationId xmlns:a16="http://schemas.microsoft.com/office/drawing/2014/main" id="{7D9C894F-F779-4F9B-B709-241C7EA9692C}"/>
              </a:ext>
            </a:extLst>
          </p:cNvPr>
          <p:cNvSpPr>
            <a:spLocks noGrp="1"/>
          </p:cNvSpPr>
          <p:nvPr>
            <p:ph idx="1"/>
          </p:nvPr>
        </p:nvSpPr>
        <p:spPr>
          <a:xfrm>
            <a:off x="304800" y="1371600"/>
            <a:ext cx="8686800" cy="5105400"/>
          </a:xfrm>
        </p:spPr>
        <p:txBody>
          <a:bodyPr/>
          <a:lstStyle/>
          <a:p>
            <a:pPr>
              <a:buFont typeface="Wingdings" panose="05000000000000000000" pitchFamily="2" charset="2"/>
              <a:buChar char="§"/>
              <a:defRPr/>
            </a:pPr>
            <a:r>
              <a:rPr lang="en-US" sz="3000" b="1" dirty="0"/>
              <a:t>Governing By-laws</a:t>
            </a:r>
          </a:p>
          <a:p>
            <a:pPr>
              <a:buFont typeface="Wingdings" panose="05000000000000000000" pitchFamily="2" charset="2"/>
              <a:buChar char="§"/>
              <a:defRPr/>
            </a:pPr>
            <a:r>
              <a:rPr lang="en-US" sz="3000" b="1" dirty="0"/>
              <a:t>Sponsoring Organizations (21) </a:t>
            </a:r>
          </a:p>
          <a:p>
            <a:pPr>
              <a:buFont typeface="Wingdings" panose="05000000000000000000" pitchFamily="2" charset="2"/>
              <a:buChar char="§"/>
              <a:defRPr/>
            </a:pPr>
            <a:r>
              <a:rPr lang="en-US" sz="3000" b="1" dirty="0"/>
              <a:t>Council (votes on proposals) </a:t>
            </a:r>
            <a:r>
              <a:rPr lang="en-US" sz="2600" b="1" i="1" dirty="0">
                <a:solidFill>
                  <a:srgbClr val="1818FF"/>
                </a:solidFill>
              </a:rPr>
              <a:t>41 voting members representing 21 sponsoring organizations</a:t>
            </a:r>
          </a:p>
          <a:p>
            <a:pPr lvl="0">
              <a:buClr>
                <a:srgbClr val="00007D"/>
              </a:buClr>
              <a:buFont typeface="Wingdings" panose="05000000000000000000" pitchFamily="2" charset="2"/>
              <a:buChar char="§"/>
              <a:defRPr/>
            </a:pPr>
            <a:r>
              <a:rPr lang="en-US" sz="3000" b="1" dirty="0">
                <a:solidFill>
                  <a:srgbClr val="000000"/>
                </a:solidFill>
              </a:rPr>
              <a:t>Executive Board</a:t>
            </a:r>
            <a:endParaRPr lang="en-US" sz="3000" b="1" dirty="0"/>
          </a:p>
          <a:p>
            <a:pPr>
              <a:buFont typeface="Wingdings" panose="05000000000000000000" pitchFamily="2" charset="2"/>
              <a:buChar char="§"/>
              <a:defRPr/>
            </a:pPr>
            <a:r>
              <a:rPr lang="en-US" sz="3000" b="1" dirty="0"/>
              <a:t>8 Technical Committees</a:t>
            </a:r>
          </a:p>
          <a:p>
            <a:pPr>
              <a:buFont typeface="Wingdings" panose="05000000000000000000" pitchFamily="2" charset="2"/>
              <a:buChar char="§"/>
              <a:defRPr/>
            </a:pPr>
            <a:r>
              <a:rPr lang="en-US" sz="3000" b="1" dirty="0"/>
              <a:t>300+ Professional Volunteer Members from cities, states, counties, academia, industry, user groups</a:t>
            </a:r>
            <a:r>
              <a:rPr lang="en-US" sz="3000" b="1" dirty="0">
                <a:solidFill>
                  <a:srgbClr val="1818FF"/>
                </a:solidFill>
              </a:rPr>
              <a:t> </a:t>
            </a:r>
            <a:r>
              <a:rPr lang="en-US" sz="2600" b="1" i="1" dirty="0">
                <a:solidFill>
                  <a:srgbClr val="1818FF"/>
                </a:solidFill>
              </a:rPr>
              <a:t>- open to those engaged in practices related to TCD’s and roadway safety</a:t>
            </a:r>
            <a:endParaRPr lang="en-US" sz="2600" b="1" i="1" dirty="0"/>
          </a:p>
          <a:p>
            <a:pPr>
              <a:defRPr/>
            </a:pPr>
            <a:endParaRPr lang="en-US" b="1" dirty="0"/>
          </a:p>
          <a:p>
            <a:pPr marL="0" indent="0">
              <a:buFont typeface="Wingdings" pitchFamily="2" charset="2"/>
              <a:buNone/>
              <a:defRPr/>
            </a:pPr>
            <a:r>
              <a:rPr lang="en-US" dirty="0"/>
              <a:t>	</a:t>
            </a:r>
          </a:p>
        </p:txBody>
      </p:sp>
    </p:spTree>
    <p:extLst>
      <p:ext uri="{BB962C8B-B14F-4D97-AF65-F5344CB8AC3E}">
        <p14:creationId xmlns:p14="http://schemas.microsoft.com/office/powerpoint/2010/main" val="403001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NCUTCD Organization</a:t>
            </a:r>
          </a:p>
        </p:txBody>
      </p:sp>
      <p:sp>
        <p:nvSpPr>
          <p:cNvPr id="5" name="Slide Number Placeholder 4"/>
          <p:cNvSpPr>
            <a:spLocks noGrp="1"/>
          </p:cNvSpPr>
          <p:nvPr>
            <p:ph type="sldNum" sz="quarter" idx="11"/>
          </p:nvPr>
        </p:nvSpPr>
        <p:spPr/>
        <p:txBody>
          <a:bodyPr/>
          <a:lstStyle/>
          <a:p>
            <a:fld id="{6F364B41-1F5C-4960-826C-AB59722027BE}" type="slidenum">
              <a:rPr lang="en-US" altLang="en-US" smtClean="0"/>
              <a:pPr/>
              <a:t>8</a:t>
            </a:fld>
            <a:endParaRPr lang="en-US" altLang="en-US" dirty="0"/>
          </a:p>
        </p:txBody>
      </p:sp>
      <p:pic>
        <p:nvPicPr>
          <p:cNvPr id="10" name="Content Placeholder 9"/>
          <p:cNvPicPr>
            <a:picLocks noGrp="1" noChangeAspect="1"/>
          </p:cNvPicPr>
          <p:nvPr>
            <p:ph idx="1"/>
          </p:nvPr>
        </p:nvPicPr>
        <p:blipFill>
          <a:blip r:embed="rId3"/>
          <a:stretch>
            <a:fillRect/>
          </a:stretch>
        </p:blipFill>
        <p:spPr>
          <a:xfrm>
            <a:off x="405532" y="1403312"/>
            <a:ext cx="7874675" cy="4692688"/>
          </a:xfrm>
          <a:prstGeom prst="rect">
            <a:avLst/>
          </a:prstGeom>
        </p:spPr>
      </p:pic>
      <p:pic>
        <p:nvPicPr>
          <p:cNvPr id="11" name="Picture 10"/>
          <p:cNvPicPr>
            <a:picLocks noChangeAspect="1"/>
          </p:cNvPicPr>
          <p:nvPr/>
        </p:nvPicPr>
        <p:blipFill>
          <a:blip r:embed="rId4"/>
          <a:stretch>
            <a:fillRect/>
          </a:stretch>
        </p:blipFill>
        <p:spPr>
          <a:xfrm>
            <a:off x="5715000" y="4904874"/>
            <a:ext cx="1219200" cy="352926"/>
          </a:xfrm>
          <a:prstGeom prst="rect">
            <a:avLst/>
          </a:prstGeom>
        </p:spPr>
      </p:pic>
    </p:spTree>
    <p:extLst>
      <p:ext uri="{BB962C8B-B14F-4D97-AF65-F5344CB8AC3E}">
        <p14:creationId xmlns:p14="http://schemas.microsoft.com/office/powerpoint/2010/main" val="107741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709355" y="476250"/>
            <a:ext cx="1867592" cy="135255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Group I: Agencies </a:t>
            </a:r>
          </a:p>
          <a:p>
            <a:pPr algn="ctr"/>
            <a:r>
              <a:rPr lang="en-US" sz="1200" b="1" dirty="0">
                <a:solidFill>
                  <a:schemeClr val="tx1"/>
                </a:solidFill>
                <a:latin typeface="Arial" panose="020B0604020202020204" pitchFamily="34" charset="0"/>
                <a:cs typeface="Arial" panose="020B0604020202020204" pitchFamily="34" charset="0"/>
              </a:rPr>
              <a:t>(25 members)</a:t>
            </a:r>
          </a:p>
          <a:p>
            <a:pPr algn="ctr"/>
            <a:r>
              <a:rPr lang="en-US" sz="1000" b="1" dirty="0">
                <a:solidFill>
                  <a:schemeClr val="tx1"/>
                </a:solidFill>
                <a:latin typeface="Arial" panose="020B0604020202020204" pitchFamily="34" charset="0"/>
                <a:cs typeface="Arial" panose="020B0604020202020204" pitchFamily="34" charset="0"/>
              </a:rPr>
              <a:t>8 AASHTO</a:t>
            </a:r>
          </a:p>
          <a:p>
            <a:pPr algn="ctr"/>
            <a:r>
              <a:rPr lang="en-US" sz="1000" b="1" dirty="0">
                <a:solidFill>
                  <a:schemeClr val="tx1"/>
                </a:solidFill>
                <a:latin typeface="Arial" panose="020B0604020202020204" pitchFamily="34" charset="0"/>
                <a:cs typeface="Arial" panose="020B0604020202020204" pitchFamily="34" charset="0"/>
              </a:rPr>
              <a:t>8 ITE</a:t>
            </a:r>
          </a:p>
          <a:p>
            <a:pPr algn="ctr"/>
            <a:r>
              <a:rPr lang="en-US" sz="1000" b="1" dirty="0">
                <a:solidFill>
                  <a:schemeClr val="tx1"/>
                </a:solidFill>
                <a:latin typeface="Arial" panose="020B0604020202020204" pitchFamily="34" charset="0"/>
                <a:cs typeface="Arial" panose="020B0604020202020204" pitchFamily="34" charset="0"/>
              </a:rPr>
              <a:t>3 APWA</a:t>
            </a:r>
          </a:p>
          <a:p>
            <a:pPr algn="ctr"/>
            <a:r>
              <a:rPr lang="en-US" sz="1000" b="1" dirty="0">
                <a:solidFill>
                  <a:schemeClr val="tx1"/>
                </a:solidFill>
                <a:latin typeface="Arial" panose="020B0604020202020204" pitchFamily="34" charset="0"/>
                <a:cs typeface="Arial" panose="020B0604020202020204" pitchFamily="34" charset="0"/>
              </a:rPr>
              <a:t>3 NACE</a:t>
            </a:r>
          </a:p>
          <a:p>
            <a:pPr algn="ctr"/>
            <a:r>
              <a:rPr lang="en-US" sz="1000" b="1" dirty="0">
                <a:solidFill>
                  <a:schemeClr val="tx1"/>
                </a:solidFill>
                <a:latin typeface="Arial" panose="020B0604020202020204" pitchFamily="34" charset="0"/>
                <a:cs typeface="Arial" panose="020B0604020202020204" pitchFamily="34" charset="0"/>
              </a:rPr>
              <a:t>3 NACTO</a:t>
            </a:r>
          </a:p>
        </p:txBody>
      </p:sp>
      <p:sp>
        <p:nvSpPr>
          <p:cNvPr id="6" name="Flowchart: Process 5"/>
          <p:cNvSpPr/>
          <p:nvPr/>
        </p:nvSpPr>
        <p:spPr>
          <a:xfrm>
            <a:off x="5715000" y="762000"/>
            <a:ext cx="1143000" cy="5334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Executive</a:t>
            </a:r>
          </a:p>
          <a:p>
            <a:pPr algn="ctr"/>
            <a:r>
              <a:rPr lang="en-US" sz="1400" b="1" dirty="0">
                <a:solidFill>
                  <a:schemeClr val="tx1"/>
                </a:solidFill>
                <a:latin typeface="Arial" panose="020B0604020202020204" pitchFamily="34" charset="0"/>
                <a:cs typeface="Arial" panose="020B0604020202020204" pitchFamily="34" charset="0"/>
              </a:rPr>
              <a:t>Board</a:t>
            </a:r>
          </a:p>
        </p:txBody>
      </p:sp>
      <p:sp>
        <p:nvSpPr>
          <p:cNvPr id="7" name="Flowchart: Process 6"/>
          <p:cNvSpPr/>
          <p:nvPr/>
        </p:nvSpPr>
        <p:spPr>
          <a:xfrm>
            <a:off x="3352800" y="609600"/>
            <a:ext cx="1790700" cy="838200"/>
          </a:xfrm>
          <a:prstGeom prst="flowChartProcess">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Council</a:t>
            </a:r>
            <a:r>
              <a:rPr lang="en-US" sz="1400" b="1" dirty="0">
                <a:solidFill>
                  <a:schemeClr val="bg1"/>
                </a:solidFill>
                <a:latin typeface="Arial" panose="020B0604020202020204" pitchFamily="34" charset="0"/>
                <a:cs typeface="Arial" panose="020B0604020202020204" pitchFamily="34" charset="0"/>
              </a:rPr>
              <a:t> </a:t>
            </a:r>
          </a:p>
          <a:p>
            <a:pPr algn="ctr"/>
            <a:r>
              <a:rPr lang="en-US" sz="1400" b="1" dirty="0">
                <a:solidFill>
                  <a:schemeClr val="bg1"/>
                </a:solidFill>
                <a:latin typeface="Arial" panose="020B0604020202020204" pitchFamily="34" charset="0"/>
                <a:cs typeface="Arial" panose="020B0604020202020204" pitchFamily="34" charset="0"/>
              </a:rPr>
              <a:t>(41 members)</a:t>
            </a:r>
          </a:p>
        </p:txBody>
      </p:sp>
      <p:sp>
        <p:nvSpPr>
          <p:cNvPr id="12" name="Flowchart: Process 11"/>
          <p:cNvSpPr/>
          <p:nvPr/>
        </p:nvSpPr>
        <p:spPr>
          <a:xfrm>
            <a:off x="713512" y="1981200"/>
            <a:ext cx="1867592" cy="21336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Group II: National Organizations</a:t>
            </a:r>
          </a:p>
          <a:p>
            <a:pPr algn="ctr"/>
            <a:r>
              <a:rPr lang="en-US" sz="1200" b="1" dirty="0">
                <a:solidFill>
                  <a:schemeClr val="tx1"/>
                </a:solidFill>
                <a:latin typeface="Arial" panose="020B0604020202020204" pitchFamily="34" charset="0"/>
                <a:cs typeface="Arial" panose="020B0604020202020204" pitchFamily="34" charset="0"/>
              </a:rPr>
              <a:t>(9 members)</a:t>
            </a:r>
            <a:endParaRPr lang="en-US" sz="1400" b="1" dirty="0">
              <a:solidFill>
                <a:schemeClr val="tx1"/>
              </a:solidFill>
              <a:latin typeface="Arial" panose="020B0604020202020204" pitchFamily="34" charset="0"/>
              <a:cs typeface="Arial" panose="020B0604020202020204" pitchFamily="34" charset="0"/>
            </a:endParaRPr>
          </a:p>
          <a:p>
            <a:pPr algn="ctr"/>
            <a:r>
              <a:rPr lang="en-US" sz="1000" b="1" dirty="0">
                <a:solidFill>
                  <a:schemeClr val="tx1"/>
                </a:solidFill>
                <a:latin typeface="Arial" panose="020B0604020202020204" pitchFamily="34" charset="0"/>
                <a:cs typeface="Arial" panose="020B0604020202020204" pitchFamily="34" charset="0"/>
              </a:rPr>
              <a:t>1 APTA</a:t>
            </a:r>
          </a:p>
          <a:p>
            <a:pPr algn="ctr"/>
            <a:r>
              <a:rPr lang="en-US" sz="1000" b="1" dirty="0">
                <a:solidFill>
                  <a:schemeClr val="tx1"/>
                </a:solidFill>
                <a:latin typeface="Arial" panose="020B0604020202020204" pitchFamily="34" charset="0"/>
                <a:cs typeface="Arial" panose="020B0604020202020204" pitchFamily="34" charset="0"/>
              </a:rPr>
              <a:t>1 AREMA</a:t>
            </a:r>
          </a:p>
          <a:p>
            <a:pPr algn="ctr"/>
            <a:r>
              <a:rPr lang="en-US" sz="1000" b="1" dirty="0">
                <a:solidFill>
                  <a:schemeClr val="tx1"/>
                </a:solidFill>
                <a:latin typeface="Arial" panose="020B0604020202020204" pitchFamily="34" charset="0"/>
                <a:cs typeface="Arial" panose="020B0604020202020204" pitchFamily="34" charset="0"/>
              </a:rPr>
              <a:t>1 AAR</a:t>
            </a:r>
          </a:p>
          <a:p>
            <a:pPr algn="ctr"/>
            <a:r>
              <a:rPr lang="en-US" sz="1000" b="1" dirty="0">
                <a:solidFill>
                  <a:schemeClr val="tx1"/>
                </a:solidFill>
                <a:latin typeface="Arial" panose="020B0604020202020204" pitchFamily="34" charset="0"/>
                <a:cs typeface="Arial" panose="020B0604020202020204" pitchFamily="34" charset="0"/>
              </a:rPr>
              <a:t>1 APBP</a:t>
            </a:r>
          </a:p>
          <a:p>
            <a:pPr algn="ctr"/>
            <a:r>
              <a:rPr lang="en-US" sz="1000" b="1" dirty="0">
                <a:solidFill>
                  <a:schemeClr val="tx1"/>
                </a:solidFill>
                <a:latin typeface="Arial" panose="020B0604020202020204" pitchFamily="34" charset="0"/>
                <a:cs typeface="Arial" panose="020B0604020202020204" pitchFamily="34" charset="0"/>
              </a:rPr>
              <a:t>1 ASCE</a:t>
            </a:r>
          </a:p>
          <a:p>
            <a:pPr algn="ctr"/>
            <a:r>
              <a:rPr lang="en-US" sz="1000" b="1" dirty="0">
                <a:solidFill>
                  <a:schemeClr val="tx1"/>
                </a:solidFill>
                <a:latin typeface="Arial" panose="020B0604020202020204" pitchFamily="34" charset="0"/>
                <a:cs typeface="Arial" panose="020B0604020202020204" pitchFamily="34" charset="0"/>
              </a:rPr>
              <a:t>1 IACP</a:t>
            </a:r>
          </a:p>
          <a:p>
            <a:pPr algn="ctr"/>
            <a:r>
              <a:rPr lang="en-US" sz="1000" b="1" dirty="0">
                <a:solidFill>
                  <a:schemeClr val="tx1"/>
                </a:solidFill>
                <a:latin typeface="Arial" panose="020B0604020202020204" pitchFamily="34" charset="0"/>
                <a:cs typeface="Arial" panose="020B0604020202020204" pitchFamily="34" charset="0"/>
              </a:rPr>
              <a:t>1 IBTTA</a:t>
            </a:r>
          </a:p>
          <a:p>
            <a:pPr algn="ctr"/>
            <a:r>
              <a:rPr lang="en-US" sz="1000" b="1" dirty="0">
                <a:solidFill>
                  <a:schemeClr val="tx1"/>
                </a:solidFill>
                <a:latin typeface="Arial" panose="020B0604020202020204" pitchFamily="34" charset="0"/>
                <a:cs typeface="Arial" panose="020B0604020202020204" pitchFamily="34" charset="0"/>
              </a:rPr>
              <a:t>1 IMSA</a:t>
            </a:r>
          </a:p>
          <a:p>
            <a:pPr algn="ctr"/>
            <a:r>
              <a:rPr lang="en-US" sz="1000" b="1" dirty="0">
                <a:solidFill>
                  <a:schemeClr val="tx1"/>
                </a:solidFill>
                <a:latin typeface="Arial" panose="020B0604020202020204" pitchFamily="34" charset="0"/>
                <a:cs typeface="Arial" panose="020B0604020202020204" pitchFamily="34" charset="0"/>
              </a:rPr>
              <a:t>1 ITSA</a:t>
            </a:r>
          </a:p>
        </p:txBody>
      </p:sp>
      <p:sp>
        <p:nvSpPr>
          <p:cNvPr id="14" name="Flowchart: Process 13"/>
          <p:cNvSpPr/>
          <p:nvPr/>
        </p:nvSpPr>
        <p:spPr>
          <a:xfrm>
            <a:off x="717668" y="4191000"/>
            <a:ext cx="1867592" cy="1066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Group III: Public</a:t>
            </a:r>
          </a:p>
          <a:p>
            <a:pPr algn="ctr"/>
            <a:r>
              <a:rPr lang="en-US" sz="1200" b="1" dirty="0">
                <a:solidFill>
                  <a:schemeClr val="tx1"/>
                </a:solidFill>
                <a:latin typeface="Arial" panose="020B0604020202020204" pitchFamily="34" charset="0"/>
                <a:cs typeface="Arial" panose="020B0604020202020204" pitchFamily="34" charset="0"/>
              </a:rPr>
              <a:t>(4 members)</a:t>
            </a:r>
          </a:p>
          <a:p>
            <a:pPr algn="ctr"/>
            <a:r>
              <a:rPr lang="en-US" sz="1000" b="1" dirty="0">
                <a:solidFill>
                  <a:schemeClr val="tx1"/>
                </a:solidFill>
                <a:latin typeface="Arial" panose="020B0604020202020204" pitchFamily="34" charset="0"/>
                <a:cs typeface="Arial" panose="020B0604020202020204" pitchFamily="34" charset="0"/>
              </a:rPr>
              <a:t>1 AAA</a:t>
            </a:r>
          </a:p>
          <a:p>
            <a:pPr algn="ctr"/>
            <a:r>
              <a:rPr lang="en-US" sz="1000" b="1" dirty="0">
                <a:solidFill>
                  <a:schemeClr val="tx1"/>
                </a:solidFill>
                <a:latin typeface="Arial" panose="020B0604020202020204" pitchFamily="34" charset="0"/>
                <a:cs typeface="Arial" panose="020B0604020202020204" pitchFamily="34" charset="0"/>
              </a:rPr>
              <a:t>1 HFR</a:t>
            </a:r>
          </a:p>
          <a:p>
            <a:pPr algn="ctr"/>
            <a:r>
              <a:rPr lang="en-US" sz="1000" b="1" dirty="0">
                <a:solidFill>
                  <a:schemeClr val="tx1"/>
                </a:solidFill>
                <a:latin typeface="Arial" panose="020B0604020202020204" pitchFamily="34" charset="0"/>
                <a:cs typeface="Arial" panose="020B0604020202020204" pitchFamily="34" charset="0"/>
              </a:rPr>
              <a:t>1 LAB</a:t>
            </a:r>
          </a:p>
          <a:p>
            <a:pPr algn="ctr"/>
            <a:r>
              <a:rPr lang="en-US" sz="1000" b="1" dirty="0">
                <a:solidFill>
                  <a:schemeClr val="tx1"/>
                </a:solidFill>
                <a:latin typeface="Arial" panose="020B0604020202020204" pitchFamily="34" charset="0"/>
                <a:cs typeface="Arial" panose="020B0604020202020204" pitchFamily="34" charset="0"/>
              </a:rPr>
              <a:t>1 NSC</a:t>
            </a:r>
          </a:p>
        </p:txBody>
      </p:sp>
      <p:sp>
        <p:nvSpPr>
          <p:cNvPr id="15" name="Flowchart: Process 14"/>
          <p:cNvSpPr/>
          <p:nvPr/>
        </p:nvSpPr>
        <p:spPr>
          <a:xfrm>
            <a:off x="723208" y="5410200"/>
            <a:ext cx="1867592" cy="9144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Group IV: Industry</a:t>
            </a:r>
          </a:p>
          <a:p>
            <a:pPr algn="ctr"/>
            <a:r>
              <a:rPr lang="en-US" sz="1200" b="1" dirty="0">
                <a:solidFill>
                  <a:schemeClr val="tx1"/>
                </a:solidFill>
                <a:latin typeface="Arial" panose="020B0604020202020204" pitchFamily="34" charset="0"/>
                <a:cs typeface="Arial" panose="020B0604020202020204" pitchFamily="34" charset="0"/>
              </a:rPr>
              <a:t>(3 members)</a:t>
            </a:r>
          </a:p>
          <a:p>
            <a:pPr algn="ctr"/>
            <a:r>
              <a:rPr lang="en-US" sz="1000" b="1" dirty="0">
                <a:solidFill>
                  <a:schemeClr val="tx1"/>
                </a:solidFill>
                <a:latin typeface="Arial" panose="020B0604020202020204" pitchFamily="34" charset="0"/>
                <a:cs typeface="Arial" panose="020B0604020202020204" pitchFamily="34" charset="0"/>
              </a:rPr>
              <a:t>1 AHUA</a:t>
            </a:r>
          </a:p>
          <a:p>
            <a:pPr algn="ctr"/>
            <a:r>
              <a:rPr lang="en-US" sz="1000" b="1" dirty="0">
                <a:solidFill>
                  <a:schemeClr val="tx1"/>
                </a:solidFill>
                <a:latin typeface="Arial" panose="020B0604020202020204" pitchFamily="34" charset="0"/>
                <a:cs typeface="Arial" panose="020B0604020202020204" pitchFamily="34" charset="0"/>
              </a:rPr>
              <a:t>1 ARTBA</a:t>
            </a:r>
          </a:p>
          <a:p>
            <a:pPr algn="ctr"/>
            <a:r>
              <a:rPr lang="en-US" sz="1000" b="1" dirty="0">
                <a:solidFill>
                  <a:schemeClr val="tx1"/>
                </a:solidFill>
                <a:latin typeface="Arial" panose="020B0604020202020204" pitchFamily="34" charset="0"/>
                <a:cs typeface="Arial" panose="020B0604020202020204" pitchFamily="34" charset="0"/>
              </a:rPr>
              <a:t>1 ATSSA</a:t>
            </a:r>
          </a:p>
        </p:txBody>
      </p:sp>
      <p:sp>
        <p:nvSpPr>
          <p:cNvPr id="16" name="Flowchart: Process 15"/>
          <p:cNvSpPr/>
          <p:nvPr/>
        </p:nvSpPr>
        <p:spPr>
          <a:xfrm>
            <a:off x="5943600" y="1600200"/>
            <a:ext cx="1524000" cy="3810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Edit</a:t>
            </a:r>
          </a:p>
        </p:txBody>
      </p:sp>
      <p:sp>
        <p:nvSpPr>
          <p:cNvPr id="17" name="Flowchart: Process 16"/>
          <p:cNvSpPr/>
          <p:nvPr/>
        </p:nvSpPr>
        <p:spPr>
          <a:xfrm>
            <a:off x="7391400" y="838200"/>
            <a:ext cx="1143000" cy="3810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Secretary</a:t>
            </a:r>
          </a:p>
        </p:txBody>
      </p:sp>
      <p:cxnSp>
        <p:nvCxnSpPr>
          <p:cNvPr id="19" name="Elbow Connector 18"/>
          <p:cNvCxnSpPr>
            <a:cxnSpLocks/>
            <a:stCxn id="5" idx="3"/>
            <a:endCxn id="7" idx="1"/>
          </p:cNvCxnSpPr>
          <p:nvPr/>
        </p:nvCxnSpPr>
        <p:spPr>
          <a:xfrm flipV="1">
            <a:off x="2576947" y="1028700"/>
            <a:ext cx="775853" cy="12382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cxnSpLocks/>
            <a:stCxn id="12" idx="3"/>
            <a:endCxn id="7" idx="1"/>
          </p:cNvCxnSpPr>
          <p:nvPr/>
        </p:nvCxnSpPr>
        <p:spPr>
          <a:xfrm flipV="1">
            <a:off x="2581104" y="1028700"/>
            <a:ext cx="771696" cy="20193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3"/>
            <a:endCxn id="7" idx="1"/>
          </p:cNvCxnSpPr>
          <p:nvPr/>
        </p:nvCxnSpPr>
        <p:spPr>
          <a:xfrm flipV="1">
            <a:off x="2585260" y="1028700"/>
            <a:ext cx="767540" cy="36957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5" idx="3"/>
            <a:endCxn id="7" idx="1"/>
          </p:cNvCxnSpPr>
          <p:nvPr/>
        </p:nvCxnSpPr>
        <p:spPr>
          <a:xfrm flipV="1">
            <a:off x="2590800" y="1028700"/>
            <a:ext cx="762000" cy="48387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Process 30"/>
          <p:cNvSpPr/>
          <p:nvPr/>
        </p:nvSpPr>
        <p:spPr>
          <a:xfrm>
            <a:off x="5943600" y="2514600"/>
            <a:ext cx="1600200" cy="5334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Regulatory and Warning Signs</a:t>
            </a:r>
          </a:p>
        </p:txBody>
      </p:sp>
      <p:sp>
        <p:nvSpPr>
          <p:cNvPr id="32" name="Flowchart: Process 31"/>
          <p:cNvSpPr/>
          <p:nvPr/>
        </p:nvSpPr>
        <p:spPr>
          <a:xfrm>
            <a:off x="5943600" y="3124200"/>
            <a:ext cx="1828800" cy="5334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Guide and Motorist Information Signs</a:t>
            </a:r>
          </a:p>
        </p:txBody>
      </p:sp>
      <p:sp>
        <p:nvSpPr>
          <p:cNvPr id="33" name="Flowchart: Process 32"/>
          <p:cNvSpPr/>
          <p:nvPr/>
        </p:nvSpPr>
        <p:spPr>
          <a:xfrm>
            <a:off x="5943600" y="3733800"/>
            <a:ext cx="16002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Markings</a:t>
            </a:r>
          </a:p>
        </p:txBody>
      </p:sp>
      <p:sp>
        <p:nvSpPr>
          <p:cNvPr id="34" name="Flowchart: Process 33"/>
          <p:cNvSpPr/>
          <p:nvPr/>
        </p:nvSpPr>
        <p:spPr>
          <a:xfrm>
            <a:off x="5943600" y="4114800"/>
            <a:ext cx="16002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Signals</a:t>
            </a:r>
          </a:p>
        </p:txBody>
      </p:sp>
      <p:sp>
        <p:nvSpPr>
          <p:cNvPr id="35" name="Flowchart: Process 34"/>
          <p:cNvSpPr/>
          <p:nvPr/>
        </p:nvSpPr>
        <p:spPr>
          <a:xfrm>
            <a:off x="5943600" y="4495800"/>
            <a:ext cx="1600200" cy="5334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Temporary Traffic Control</a:t>
            </a:r>
          </a:p>
        </p:txBody>
      </p:sp>
      <p:sp>
        <p:nvSpPr>
          <p:cNvPr id="36" name="Flowchart: Process 35"/>
          <p:cNvSpPr/>
          <p:nvPr/>
        </p:nvSpPr>
        <p:spPr>
          <a:xfrm>
            <a:off x="5943600" y="5105400"/>
            <a:ext cx="2209800" cy="685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Railroad and Light Rail Transit Highway Grade Crossings</a:t>
            </a:r>
          </a:p>
        </p:txBody>
      </p:sp>
      <p:sp>
        <p:nvSpPr>
          <p:cNvPr id="37" name="Flowchart: Process 36"/>
          <p:cNvSpPr/>
          <p:nvPr/>
        </p:nvSpPr>
        <p:spPr>
          <a:xfrm>
            <a:off x="5943600" y="5867400"/>
            <a:ext cx="16002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Bicycle</a:t>
            </a:r>
          </a:p>
        </p:txBody>
      </p:sp>
      <p:sp>
        <p:nvSpPr>
          <p:cNvPr id="52" name="TextBox 51"/>
          <p:cNvSpPr txBox="1"/>
          <p:nvPr/>
        </p:nvSpPr>
        <p:spPr>
          <a:xfrm>
            <a:off x="0" y="762000"/>
            <a:ext cx="385298" cy="5410199"/>
          </a:xfrm>
          <a:prstGeom prst="rect">
            <a:avLst/>
          </a:prstGeom>
          <a:noFill/>
        </p:spPr>
        <p:txBody>
          <a:bodyPr vert="wordArtVert" wrap="square" rtlCol="0">
            <a:spAutoFit/>
          </a:bodyPr>
          <a:lstStyle/>
          <a:p>
            <a:pPr algn="ctr"/>
            <a:r>
              <a:rPr lang="en-US" sz="1200" b="1" dirty="0">
                <a:latin typeface="Arial" panose="020B0604020202020204" pitchFamily="34" charset="0"/>
                <a:cs typeface="Arial" panose="020B0604020202020204" pitchFamily="34" charset="0"/>
              </a:rPr>
              <a:t>Sponsoring Organizations</a:t>
            </a:r>
          </a:p>
        </p:txBody>
      </p:sp>
      <p:sp>
        <p:nvSpPr>
          <p:cNvPr id="65" name="Flowchart: Process 64"/>
          <p:cNvSpPr/>
          <p:nvPr/>
        </p:nvSpPr>
        <p:spPr>
          <a:xfrm>
            <a:off x="3505200" y="3513513"/>
            <a:ext cx="1524000" cy="7620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Technical Committees</a:t>
            </a:r>
          </a:p>
          <a:p>
            <a:pPr algn="ctr"/>
            <a:r>
              <a:rPr lang="en-US" sz="1400" b="1" dirty="0">
                <a:solidFill>
                  <a:schemeClr val="tx1"/>
                </a:solidFill>
                <a:latin typeface="Arial" panose="020B0604020202020204" pitchFamily="34" charset="0"/>
                <a:cs typeface="Arial" panose="020B0604020202020204" pitchFamily="34" charset="0"/>
              </a:rPr>
              <a:t>(8 committees)</a:t>
            </a:r>
          </a:p>
        </p:txBody>
      </p:sp>
      <p:sp>
        <p:nvSpPr>
          <p:cNvPr id="66" name="Flowchart: Process 65"/>
          <p:cNvSpPr/>
          <p:nvPr/>
        </p:nvSpPr>
        <p:spPr>
          <a:xfrm>
            <a:off x="3505200" y="4572000"/>
            <a:ext cx="1524000" cy="7620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Task Forces</a:t>
            </a:r>
          </a:p>
        </p:txBody>
      </p:sp>
      <p:cxnSp>
        <p:nvCxnSpPr>
          <p:cNvPr id="70" name="Straight Connector 69"/>
          <p:cNvCxnSpPr>
            <a:stCxn id="7" idx="2"/>
            <a:endCxn id="65" idx="0"/>
          </p:cNvCxnSpPr>
          <p:nvPr/>
        </p:nvCxnSpPr>
        <p:spPr>
          <a:xfrm>
            <a:off x="4248150" y="1447800"/>
            <a:ext cx="19050" cy="2065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5" idx="2"/>
            <a:endCxn id="66" idx="0"/>
          </p:cNvCxnSpPr>
          <p:nvPr/>
        </p:nvCxnSpPr>
        <p:spPr>
          <a:xfrm>
            <a:off x="4267200" y="4275513"/>
            <a:ext cx="0" cy="296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 idx="3"/>
            <a:endCxn id="17" idx="1"/>
          </p:cNvCxnSpPr>
          <p:nvPr/>
        </p:nvCxnSpPr>
        <p:spPr>
          <a:xfrm>
            <a:off x="6858000" y="10287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 idx="3"/>
            <a:endCxn id="6" idx="1"/>
          </p:cNvCxnSpPr>
          <p:nvPr/>
        </p:nvCxnSpPr>
        <p:spPr>
          <a:xfrm>
            <a:off x="5143500" y="1028700"/>
            <a:ext cx="571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6" idx="2"/>
            <a:endCxn id="16" idx="3"/>
          </p:cNvCxnSpPr>
          <p:nvPr/>
        </p:nvCxnSpPr>
        <p:spPr>
          <a:xfrm rot="16200000" flipH="1">
            <a:off x="6629400" y="952500"/>
            <a:ext cx="495300" cy="1181100"/>
          </a:xfrm>
          <a:prstGeom prst="bentConnector4">
            <a:avLst>
              <a:gd name="adj1" fmla="val 30769"/>
              <a:gd name="adj2" fmla="val 119355"/>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5" idx="3"/>
            <a:endCxn id="16" idx="1"/>
          </p:cNvCxnSpPr>
          <p:nvPr/>
        </p:nvCxnSpPr>
        <p:spPr>
          <a:xfrm flipV="1">
            <a:off x="5029200" y="1790700"/>
            <a:ext cx="914400" cy="210381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65" idx="3"/>
            <a:endCxn id="33" idx="1"/>
          </p:cNvCxnSpPr>
          <p:nvPr/>
        </p:nvCxnSpPr>
        <p:spPr>
          <a:xfrm flipV="1">
            <a:off x="5029200" y="3886200"/>
            <a:ext cx="914400" cy="831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65" idx="3"/>
            <a:endCxn id="34" idx="1"/>
          </p:cNvCxnSpPr>
          <p:nvPr/>
        </p:nvCxnSpPr>
        <p:spPr>
          <a:xfrm>
            <a:off x="5029200" y="3894513"/>
            <a:ext cx="914400" cy="3726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65" idx="3"/>
            <a:endCxn id="35" idx="1"/>
          </p:cNvCxnSpPr>
          <p:nvPr/>
        </p:nvCxnSpPr>
        <p:spPr>
          <a:xfrm>
            <a:off x="5029200" y="3894513"/>
            <a:ext cx="914400" cy="8679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65" idx="3"/>
            <a:endCxn id="36" idx="1"/>
          </p:cNvCxnSpPr>
          <p:nvPr/>
        </p:nvCxnSpPr>
        <p:spPr>
          <a:xfrm>
            <a:off x="5029200" y="3894513"/>
            <a:ext cx="914400" cy="15537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65" idx="3"/>
            <a:endCxn id="37" idx="1"/>
          </p:cNvCxnSpPr>
          <p:nvPr/>
        </p:nvCxnSpPr>
        <p:spPr>
          <a:xfrm>
            <a:off x="5029200" y="3894513"/>
            <a:ext cx="914400" cy="21252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65" idx="3"/>
            <a:endCxn id="31" idx="1"/>
          </p:cNvCxnSpPr>
          <p:nvPr/>
        </p:nvCxnSpPr>
        <p:spPr>
          <a:xfrm flipV="1">
            <a:off x="5029200" y="2781300"/>
            <a:ext cx="914400" cy="111321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65" idx="3"/>
            <a:endCxn id="32" idx="1"/>
          </p:cNvCxnSpPr>
          <p:nvPr/>
        </p:nvCxnSpPr>
        <p:spPr>
          <a:xfrm flipV="1">
            <a:off x="5029200" y="3390900"/>
            <a:ext cx="914400" cy="50361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530102" y="2084286"/>
            <a:ext cx="385298" cy="4093557"/>
          </a:xfrm>
          <a:prstGeom prst="rect">
            <a:avLst/>
          </a:prstGeom>
          <a:noFill/>
        </p:spPr>
        <p:txBody>
          <a:bodyPr vert="wordArtVert" wrap="none" rtlCol="0">
            <a:spAutoFit/>
          </a:bodyPr>
          <a:lstStyle/>
          <a:p>
            <a:r>
              <a:rPr lang="en-US" sz="1200" b="1" dirty="0">
                <a:latin typeface="Arial" panose="020B0604020202020204" pitchFamily="34" charset="0"/>
                <a:cs typeface="Arial" panose="020B0604020202020204" pitchFamily="34" charset="0"/>
              </a:rPr>
              <a:t>Technical Committees</a:t>
            </a:r>
          </a:p>
        </p:txBody>
      </p:sp>
      <p:sp>
        <p:nvSpPr>
          <p:cNvPr id="108" name="Left Bracket 107"/>
          <p:cNvSpPr/>
          <p:nvPr/>
        </p:nvSpPr>
        <p:spPr>
          <a:xfrm>
            <a:off x="381000" y="762000"/>
            <a:ext cx="228600" cy="5418513"/>
          </a:xfrm>
          <a:prstGeom prst="leftBracket">
            <a:avLst>
              <a:gd name="adj" fmla="val 5924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Left Bracket 108"/>
          <p:cNvSpPr/>
          <p:nvPr/>
        </p:nvSpPr>
        <p:spPr>
          <a:xfrm flipH="1">
            <a:off x="7844302" y="2133600"/>
            <a:ext cx="609600" cy="4046913"/>
          </a:xfrm>
          <a:prstGeom prst="leftBracket">
            <a:avLst>
              <a:gd name="adj" fmla="val 5924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lowchart: Process 42"/>
          <p:cNvSpPr/>
          <p:nvPr/>
        </p:nvSpPr>
        <p:spPr>
          <a:xfrm>
            <a:off x="5943600" y="2057400"/>
            <a:ext cx="1524000" cy="3810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Research</a:t>
            </a:r>
          </a:p>
        </p:txBody>
      </p:sp>
      <p:cxnSp>
        <p:nvCxnSpPr>
          <p:cNvPr id="44" name="Elbow Connector 43"/>
          <p:cNvCxnSpPr>
            <a:stCxn id="65" idx="3"/>
            <a:endCxn id="43" idx="1"/>
          </p:cNvCxnSpPr>
          <p:nvPr/>
        </p:nvCxnSpPr>
        <p:spPr>
          <a:xfrm flipV="1">
            <a:off x="5029200" y="2247900"/>
            <a:ext cx="914400" cy="164661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6" idx="2"/>
            <a:endCxn id="43" idx="3"/>
          </p:cNvCxnSpPr>
          <p:nvPr/>
        </p:nvCxnSpPr>
        <p:spPr>
          <a:xfrm rot="16200000" flipH="1">
            <a:off x="6400800" y="1181100"/>
            <a:ext cx="952500" cy="1181100"/>
          </a:xfrm>
          <a:prstGeom prst="bentConnector4">
            <a:avLst>
              <a:gd name="adj1" fmla="val 16436"/>
              <a:gd name="adj2" fmla="val 119355"/>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486400"/>
            <a:ext cx="1167166" cy="1159005"/>
          </a:xfrm>
          <a:prstGeom prst="rect">
            <a:avLst/>
          </a:prstGeom>
        </p:spPr>
      </p:pic>
      <p:sp>
        <p:nvSpPr>
          <p:cNvPr id="2" name="Rectangle 1"/>
          <p:cNvSpPr/>
          <p:nvPr/>
        </p:nvSpPr>
        <p:spPr>
          <a:xfrm>
            <a:off x="5312840" y="106918"/>
            <a:ext cx="2531462" cy="369332"/>
          </a:xfrm>
          <a:prstGeom prst="rect">
            <a:avLst/>
          </a:prstGeom>
        </p:spPr>
        <p:txBody>
          <a:bodyPr wrap="none">
            <a:spAutoFit/>
          </a:bodyPr>
          <a:lstStyle/>
          <a:p>
            <a:r>
              <a:rPr lang="en-US" dirty="0"/>
              <a:t>NCUTCD Organization</a:t>
            </a:r>
          </a:p>
        </p:txBody>
      </p:sp>
    </p:spTree>
    <p:extLst>
      <p:ext uri="{BB962C8B-B14F-4D97-AF65-F5344CB8AC3E}">
        <p14:creationId xmlns:p14="http://schemas.microsoft.com/office/powerpoint/2010/main" val="4131488404"/>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67995</TotalTime>
  <Words>3082</Words>
  <Application>Microsoft Office PowerPoint</Application>
  <PresentationFormat>On-screen Show (4:3)</PresentationFormat>
  <Paragraphs>411</Paragraphs>
  <Slides>36</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Black</vt:lpstr>
      <vt:lpstr>Calibri</vt:lpstr>
      <vt:lpstr>Times New Roman</vt:lpstr>
      <vt:lpstr>Wingdings</vt:lpstr>
      <vt:lpstr>Pixel</vt:lpstr>
      <vt:lpstr>The MUTCD and the Role of NCUTCD</vt:lpstr>
      <vt:lpstr>Agenda</vt:lpstr>
      <vt:lpstr>NCUTCD (www.ncutcd.org)</vt:lpstr>
      <vt:lpstr>NCUTCD</vt:lpstr>
      <vt:lpstr>NCUTCD Process</vt:lpstr>
      <vt:lpstr>NCUTCD Process for Changes</vt:lpstr>
      <vt:lpstr>NCUTCD Structure</vt:lpstr>
      <vt:lpstr>NCUTCD Organization</vt:lpstr>
      <vt:lpstr>PowerPoint Presentation</vt:lpstr>
      <vt:lpstr>NCUTCD (sponsoring organizations) </vt:lpstr>
      <vt:lpstr>USDOT MUTCD Team</vt:lpstr>
      <vt:lpstr>PowerPoint Presentation</vt:lpstr>
      <vt:lpstr>MUTCD (https://mutcd.fhwa.dot.gov/)</vt:lpstr>
      <vt:lpstr>Frequently Asked Questions (FAQ’s)</vt:lpstr>
      <vt:lpstr>Official Interpretations</vt:lpstr>
      <vt:lpstr>Official Interpretations</vt:lpstr>
      <vt:lpstr>Interim Approvals</vt:lpstr>
      <vt:lpstr>Interim Approvals</vt:lpstr>
      <vt:lpstr>Interim Approvals - Requirements</vt:lpstr>
      <vt:lpstr>Interim Approvals - Requirements</vt:lpstr>
      <vt:lpstr>Interim Approvals</vt:lpstr>
      <vt:lpstr>Interim Approvals</vt:lpstr>
      <vt:lpstr>Clearview Font</vt:lpstr>
      <vt:lpstr>Rectangular Rapid Flashing Beacons</vt:lpstr>
      <vt:lpstr>Interim Approvals</vt:lpstr>
      <vt:lpstr>Official Experiments/Rulings</vt:lpstr>
      <vt:lpstr>Official Experiments</vt:lpstr>
      <vt:lpstr>Official Experiments</vt:lpstr>
      <vt:lpstr>Why are Official Experiments Important? </vt:lpstr>
      <vt:lpstr>Estimated Time Line for 20?? Edition</vt:lpstr>
      <vt:lpstr>Estimated Time Line for “Next” Edition</vt:lpstr>
      <vt:lpstr>Next Steps for NCUTCD</vt:lpstr>
      <vt:lpstr>Next Steps for NCUTCD</vt:lpstr>
      <vt:lpstr>20?? MUTCD</vt:lpstr>
      <vt:lpstr>Thank you!</vt:lpstr>
      <vt:lpstr>Thank you!</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Happening in Work Zones?</dc:title>
  <dc:creator>chung.eng</dc:creator>
  <cp:lastModifiedBy>sjewell</cp:lastModifiedBy>
  <cp:revision>379</cp:revision>
  <cp:lastPrinted>2014-06-19T14:37:32Z</cp:lastPrinted>
  <dcterms:created xsi:type="dcterms:W3CDTF">2012-08-16T17:56:02Z</dcterms:created>
  <dcterms:modified xsi:type="dcterms:W3CDTF">2020-01-26T18:41:11Z</dcterms:modified>
</cp:coreProperties>
</file>